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0" r:id="rId3"/>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82" r:id="rId23"/>
    <p:sldId id="277" r:id="rId24"/>
    <p:sldId id="278" r:id="rId25"/>
    <p:sldId id="279"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sorterViewPr>
    <p:cViewPr>
      <p:scale>
        <a:sx n="100" d="100"/>
        <a:sy n="100" d="100"/>
      </p:scale>
      <p:origin x="0" y="-102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12/27/2020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12/27/2020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vnbook.red-bean.com/" TargetMode="External"/><Relationship Id="rId2" Type="http://schemas.openxmlformats.org/officeDocument/2006/relationships/hyperlink" Target="https://subversion.apache.org/docs/" TargetMode="External"/><Relationship Id="rId1" Type="http://schemas.openxmlformats.org/officeDocument/2006/relationships/slideLayout" Target="../slideLayouts/slideLayout2.xml"/><Relationship Id="rId4" Type="http://schemas.openxmlformats.org/officeDocument/2006/relationships/hyperlink" Target="https://tortoisesvn.net/docs/release/tortoisesvn_en/index.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7DC0E-62B0-4F68-83CA-FEB4BDF6F0E5}"/>
              </a:ext>
            </a:extLst>
          </p:cNvPr>
          <p:cNvSpPr>
            <a:spLocks noGrp="1"/>
          </p:cNvSpPr>
          <p:nvPr>
            <p:ph type="ctrTitle"/>
          </p:nvPr>
        </p:nvSpPr>
        <p:spPr/>
        <p:txBody>
          <a:bodyPr/>
          <a:lstStyle/>
          <a:p>
            <a:r>
              <a:rPr lang="en-US" b="1" u="sng" dirty="0"/>
              <a:t>ASSIGNMENT 1</a:t>
            </a:r>
            <a:br>
              <a:rPr lang="en-US" b="1" u="sng" dirty="0"/>
            </a:br>
            <a:endParaRPr lang="en-US" b="1" u="sng" dirty="0"/>
          </a:p>
        </p:txBody>
      </p:sp>
      <p:sp>
        <p:nvSpPr>
          <p:cNvPr id="3" name="Subtitle 2">
            <a:extLst>
              <a:ext uri="{FF2B5EF4-FFF2-40B4-BE49-F238E27FC236}">
                <a16:creationId xmlns:a16="http://schemas.microsoft.com/office/drawing/2014/main" id="{B51BA8DC-F87D-4833-9970-7ED9D68CCC5C}"/>
              </a:ext>
            </a:extLst>
          </p:cNvPr>
          <p:cNvSpPr>
            <a:spLocks noGrp="1"/>
          </p:cNvSpPr>
          <p:nvPr>
            <p:ph type="subTitle" idx="1"/>
          </p:nvPr>
        </p:nvSpPr>
        <p:spPr/>
        <p:txBody>
          <a:bodyPr>
            <a:normAutofit fontScale="92500" lnSpcReduction="10000"/>
          </a:bodyPr>
          <a:lstStyle/>
          <a:p>
            <a:r>
              <a:rPr lang="en-US" b="1" dirty="0">
                <a:solidFill>
                  <a:schemeClr val="tx1">
                    <a:lumMod val="95000"/>
                    <a:lumOff val="5000"/>
                  </a:schemeClr>
                </a:solidFill>
              </a:rPr>
              <a:t>                                                                           Submitted by,</a:t>
            </a:r>
          </a:p>
          <a:p>
            <a:r>
              <a:rPr lang="en-US" b="1" dirty="0">
                <a:solidFill>
                  <a:schemeClr val="tx1">
                    <a:lumMod val="95000"/>
                    <a:lumOff val="5000"/>
                  </a:schemeClr>
                </a:solidFill>
              </a:rPr>
              <a:t>                                                                                           Ananya b</a:t>
            </a:r>
          </a:p>
          <a:p>
            <a:r>
              <a:rPr lang="en-US" b="1" dirty="0">
                <a:solidFill>
                  <a:schemeClr val="tx1">
                    <a:lumMod val="95000"/>
                    <a:lumOff val="5000"/>
                  </a:schemeClr>
                </a:solidFill>
              </a:rPr>
              <a:t>                                                                                        Mca-s1</a:t>
            </a:r>
          </a:p>
        </p:txBody>
      </p:sp>
    </p:spTree>
    <p:extLst>
      <p:ext uri="{BB962C8B-B14F-4D97-AF65-F5344CB8AC3E}">
        <p14:creationId xmlns:p14="http://schemas.microsoft.com/office/powerpoint/2010/main" val="2147546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A8826E-A3F7-4CA4-877D-602B1F40E240}"/>
              </a:ext>
            </a:extLst>
          </p:cNvPr>
          <p:cNvSpPr>
            <a:spLocks noGrp="1"/>
          </p:cNvSpPr>
          <p:nvPr>
            <p:ph sz="quarter" idx="13"/>
          </p:nvPr>
        </p:nvSpPr>
        <p:spPr>
          <a:xfrm>
            <a:off x="119269" y="0"/>
            <a:ext cx="12166515" cy="6857999"/>
          </a:xfrm>
        </p:spPr>
        <p:txBody>
          <a:bodyPr/>
          <a:lstStyle/>
          <a:p>
            <a:r>
              <a:rPr lang="en-US" cap="none" dirty="0">
                <a:latin typeface="Times New Roman" panose="02020603050405020304" pitchFamily="18" charset="0"/>
                <a:cs typeface="Times New Roman" panose="02020603050405020304" pitchFamily="18" charset="0"/>
              </a:rPr>
              <a:t>After installing the server, we have to install a client </a:t>
            </a:r>
            <a:r>
              <a:rPr lang="en-US" cap="none" dirty="0" err="1">
                <a:latin typeface="Times New Roman" panose="02020603050405020304" pitchFamily="18" charset="0"/>
                <a:cs typeface="Times New Roman" panose="02020603050405020304" pitchFamily="18" charset="0"/>
              </a:rPr>
              <a:t>ie</a:t>
            </a:r>
            <a:r>
              <a:rPr lang="en-US" cap="none" dirty="0">
                <a:latin typeface="Times New Roman" panose="02020603050405020304" pitchFamily="18" charset="0"/>
                <a:cs typeface="Times New Roman" panose="02020603050405020304" pitchFamily="18" charset="0"/>
              </a:rPr>
              <a:t>; tortoise </a:t>
            </a:r>
            <a:r>
              <a:rPr lang="en-US" cap="none" dirty="0" err="1">
                <a:latin typeface="Times New Roman" panose="02020603050405020304" pitchFamily="18" charset="0"/>
                <a:cs typeface="Times New Roman" panose="02020603050405020304" pitchFamily="18" charset="0"/>
              </a:rPr>
              <a:t>svn</a:t>
            </a:r>
            <a:r>
              <a:rPr lang="en-US" cap="none" dirty="0">
                <a:latin typeface="Times New Roman" panose="02020603050405020304" pitchFamily="18" charset="0"/>
                <a:cs typeface="Times New Roman" panose="02020603050405020304" pitchFamily="18" charset="0"/>
              </a:rPr>
              <a:t> client</a:t>
            </a:r>
          </a:p>
          <a:p>
            <a:r>
              <a:rPr lang="en-US" cap="none" dirty="0">
                <a:latin typeface="Times New Roman" panose="02020603050405020304" pitchFamily="18" charset="0"/>
                <a:cs typeface="Times New Roman" panose="02020603050405020304" pitchFamily="18" charset="0"/>
              </a:rPr>
              <a:t>And in client’s configuration </a:t>
            </a:r>
            <a:r>
              <a:rPr lang="en-US" cap="none" dirty="0" err="1">
                <a:latin typeface="Times New Roman" panose="02020603050405020304" pitchFamily="18" charset="0"/>
                <a:cs typeface="Times New Roman" panose="02020603050405020304" pitchFamily="18" charset="0"/>
              </a:rPr>
              <a:t>i</a:t>
            </a:r>
            <a:r>
              <a:rPr lang="en-US" cap="none" dirty="0">
                <a:latin typeface="Times New Roman" panose="02020603050405020304" pitchFamily="18" charset="0"/>
                <a:cs typeface="Times New Roman" panose="02020603050405020304" pitchFamily="18" charset="0"/>
              </a:rPr>
              <a:t> installed the feature like </a:t>
            </a:r>
            <a:r>
              <a:rPr lang="en-US" cap="none" dirty="0" err="1">
                <a:latin typeface="Times New Roman" panose="02020603050405020304" pitchFamily="18" charset="0"/>
                <a:cs typeface="Times New Roman" panose="02020603050405020304" pitchFamily="18" charset="0"/>
              </a:rPr>
              <a:t>svn</a:t>
            </a:r>
            <a:r>
              <a:rPr lang="en-US" cap="none" dirty="0">
                <a:latin typeface="Times New Roman" panose="02020603050405020304" pitchFamily="18" charset="0"/>
                <a:cs typeface="Times New Roman" panose="02020603050405020304" pitchFamily="18" charset="0"/>
              </a:rPr>
              <a:t> command line tool to communicate with </a:t>
            </a:r>
            <a:r>
              <a:rPr lang="en-US" cap="none" dirty="0" err="1">
                <a:latin typeface="Times New Roman" panose="02020603050405020304" pitchFamily="18" charset="0"/>
                <a:cs typeface="Times New Roman" panose="02020603050405020304" pitchFamily="18" charset="0"/>
              </a:rPr>
              <a:t>svn</a:t>
            </a:r>
            <a:r>
              <a:rPr lang="en-US" cap="none" dirty="0">
                <a:latin typeface="Times New Roman" panose="02020603050405020304" pitchFamily="18" charset="0"/>
                <a:cs typeface="Times New Roman" panose="02020603050405020304" pitchFamily="18" charset="0"/>
              </a:rPr>
              <a:t> server through command line.</a:t>
            </a:r>
          </a:p>
          <a:p>
            <a:pPr marL="0" indent="0">
              <a:buNone/>
            </a:pPr>
            <a:endParaRPr lang="en-US" cap="none"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8DDA936-1375-4769-A666-01251115D143}"/>
              </a:ext>
            </a:extLst>
          </p:cNvPr>
          <p:cNvPicPr>
            <a:picLocks noChangeAspect="1"/>
          </p:cNvPicPr>
          <p:nvPr/>
        </p:nvPicPr>
        <p:blipFill>
          <a:blip r:embed="rId2"/>
          <a:stretch>
            <a:fillRect/>
          </a:stretch>
        </p:blipFill>
        <p:spPr>
          <a:xfrm>
            <a:off x="232012" y="1596788"/>
            <a:ext cx="5240740" cy="4776301"/>
          </a:xfrm>
          <a:prstGeom prst="rect">
            <a:avLst/>
          </a:prstGeom>
        </p:spPr>
      </p:pic>
      <p:pic>
        <p:nvPicPr>
          <p:cNvPr id="7" name="Picture 6">
            <a:extLst>
              <a:ext uri="{FF2B5EF4-FFF2-40B4-BE49-F238E27FC236}">
                <a16:creationId xmlns:a16="http://schemas.microsoft.com/office/drawing/2014/main" id="{A884EE7A-8BE9-44F3-A4FE-0188244E2BF1}"/>
              </a:ext>
            </a:extLst>
          </p:cNvPr>
          <p:cNvPicPr>
            <a:picLocks noChangeAspect="1"/>
          </p:cNvPicPr>
          <p:nvPr/>
        </p:nvPicPr>
        <p:blipFill>
          <a:blip r:embed="rId3"/>
          <a:stretch>
            <a:fillRect/>
          </a:stretch>
        </p:blipFill>
        <p:spPr>
          <a:xfrm>
            <a:off x="7009412" y="1596788"/>
            <a:ext cx="5063319" cy="4776292"/>
          </a:xfrm>
          <a:prstGeom prst="rect">
            <a:avLst/>
          </a:prstGeom>
        </p:spPr>
      </p:pic>
      <p:cxnSp>
        <p:nvCxnSpPr>
          <p:cNvPr id="9" name="Straight Arrow Connector 8">
            <a:extLst>
              <a:ext uri="{FF2B5EF4-FFF2-40B4-BE49-F238E27FC236}">
                <a16:creationId xmlns:a16="http://schemas.microsoft.com/office/drawing/2014/main" id="{5D49A124-B109-4F93-91F4-DB3BC7ED1F7C}"/>
              </a:ext>
            </a:extLst>
          </p:cNvPr>
          <p:cNvCxnSpPr>
            <a:cxnSpLocks/>
          </p:cNvCxnSpPr>
          <p:nvPr/>
        </p:nvCxnSpPr>
        <p:spPr>
          <a:xfrm>
            <a:off x="5581934" y="3862316"/>
            <a:ext cx="11373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470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23E0-DEBD-4CC4-BC19-DF9BD7300BE5}"/>
              </a:ext>
            </a:extLst>
          </p:cNvPr>
          <p:cNvSpPr>
            <a:spLocks noGrp="1"/>
          </p:cNvSpPr>
          <p:nvPr>
            <p:ph type="title"/>
          </p:nvPr>
        </p:nvSpPr>
        <p:spPr>
          <a:xfrm>
            <a:off x="913775" y="1"/>
            <a:ext cx="10364451" cy="914399"/>
          </a:xfrm>
        </p:spPr>
        <p:txBody>
          <a:bodyPr/>
          <a:lstStyle/>
          <a:p>
            <a:r>
              <a:rPr lang="en-US" u="sng" dirty="0">
                <a:latin typeface="Times New Roman" panose="02020603050405020304" pitchFamily="18" charset="0"/>
                <a:cs typeface="Times New Roman" panose="02020603050405020304" pitchFamily="18" charset="0"/>
              </a:rPr>
              <a:t>Operations in </a:t>
            </a:r>
            <a:r>
              <a:rPr lang="en-US" u="sng" dirty="0" err="1">
                <a:latin typeface="Times New Roman" panose="02020603050405020304" pitchFamily="18" charset="0"/>
                <a:cs typeface="Times New Roman" panose="02020603050405020304" pitchFamily="18" charset="0"/>
              </a:rPr>
              <a:t>cvs</a:t>
            </a:r>
            <a:endParaRPr lang="en-US"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9023EED-D160-4AE8-8D7D-4D0DE9AF9C29}"/>
              </a:ext>
            </a:extLst>
          </p:cNvPr>
          <p:cNvSpPr>
            <a:spLocks noGrp="1"/>
          </p:cNvSpPr>
          <p:nvPr>
            <p:ph sz="quarter" idx="13"/>
          </p:nvPr>
        </p:nvSpPr>
        <p:spPr>
          <a:xfrm>
            <a:off x="913774" y="1288473"/>
            <a:ext cx="10363826" cy="595745"/>
          </a:xfrm>
        </p:spPr>
        <p:txBody>
          <a:bodyPr>
            <a:normAutofit/>
          </a:bodyPr>
          <a:lstStyle/>
          <a:p>
            <a:pPr lvl="2"/>
            <a:r>
              <a:rPr lang="en-US" sz="2000" cap="none" dirty="0">
                <a:latin typeface="Times New Roman" panose="02020603050405020304" pitchFamily="18" charset="0"/>
                <a:cs typeface="Times New Roman" panose="02020603050405020304" pitchFamily="18" charset="0"/>
              </a:rPr>
              <a:t>Initially the visual </a:t>
            </a:r>
            <a:r>
              <a:rPr lang="en-US" sz="2000" cap="none" dirty="0" err="1">
                <a:latin typeface="Times New Roman" panose="02020603050405020304" pitchFamily="18" charset="0"/>
                <a:cs typeface="Times New Roman" panose="02020603050405020304" pitchFamily="18" charset="0"/>
              </a:rPr>
              <a:t>svn</a:t>
            </a:r>
            <a:r>
              <a:rPr lang="en-US" sz="2000" cap="none" dirty="0">
                <a:latin typeface="Times New Roman" panose="02020603050405020304" pitchFamily="18" charset="0"/>
                <a:cs typeface="Times New Roman" panose="02020603050405020304" pitchFamily="18" charset="0"/>
              </a:rPr>
              <a:t> server manager is like this</a:t>
            </a:r>
          </a:p>
        </p:txBody>
      </p:sp>
      <p:pic>
        <p:nvPicPr>
          <p:cNvPr id="5" name="Picture 4">
            <a:extLst>
              <a:ext uri="{FF2B5EF4-FFF2-40B4-BE49-F238E27FC236}">
                <a16:creationId xmlns:a16="http://schemas.microsoft.com/office/drawing/2014/main" id="{44CD46E2-9EED-4340-AA8C-175DA2D8D79A}"/>
              </a:ext>
            </a:extLst>
          </p:cNvPr>
          <p:cNvPicPr>
            <a:picLocks noChangeAspect="1"/>
          </p:cNvPicPr>
          <p:nvPr/>
        </p:nvPicPr>
        <p:blipFill>
          <a:blip r:embed="rId2"/>
          <a:stretch>
            <a:fillRect/>
          </a:stretch>
        </p:blipFill>
        <p:spPr>
          <a:xfrm>
            <a:off x="0" y="1884218"/>
            <a:ext cx="12099234" cy="4973782"/>
          </a:xfrm>
          <a:prstGeom prst="rect">
            <a:avLst/>
          </a:prstGeom>
        </p:spPr>
      </p:pic>
    </p:spTree>
    <p:extLst>
      <p:ext uri="{BB962C8B-B14F-4D97-AF65-F5344CB8AC3E}">
        <p14:creationId xmlns:p14="http://schemas.microsoft.com/office/powerpoint/2010/main" val="1933018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36DF69-1304-4799-8ED7-F0454ABEEBF5}"/>
              </a:ext>
            </a:extLst>
          </p:cNvPr>
          <p:cNvSpPr>
            <a:spLocks noGrp="1"/>
          </p:cNvSpPr>
          <p:nvPr>
            <p:ph sz="quarter" idx="13"/>
          </p:nvPr>
        </p:nvSpPr>
        <p:spPr>
          <a:xfrm>
            <a:off x="110835" y="166255"/>
            <a:ext cx="11914909" cy="6691745"/>
          </a:xfrm>
        </p:spPr>
        <p:txBody>
          <a:bodyPr>
            <a:normAutofit/>
          </a:bodyPr>
          <a:lstStyle/>
          <a:p>
            <a:r>
              <a:rPr lang="en-US" cap="none" dirty="0">
                <a:latin typeface="Times New Roman" panose="02020603050405020304" pitchFamily="18" charset="0"/>
                <a:cs typeface="Times New Roman" panose="02020603050405020304" pitchFamily="18" charset="0"/>
              </a:rPr>
              <a:t>Next step is to add the user and setting username and password for authentication here </a:t>
            </a:r>
            <a:r>
              <a:rPr lang="en-US" cap="none" dirty="0" err="1">
                <a:latin typeface="Times New Roman" panose="02020603050405020304" pitchFamily="18" charset="0"/>
                <a:cs typeface="Times New Roman" panose="02020603050405020304" pitchFamily="18" charset="0"/>
              </a:rPr>
              <a:t>ie,testuser</a:t>
            </a:r>
            <a:endParaRPr lang="en-US" cap="none"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7AFFAAB-510C-469A-9D84-3BC9E2DA6881}"/>
              </a:ext>
            </a:extLst>
          </p:cNvPr>
          <p:cNvPicPr>
            <a:picLocks noChangeAspect="1"/>
          </p:cNvPicPr>
          <p:nvPr/>
        </p:nvPicPr>
        <p:blipFill>
          <a:blip r:embed="rId2"/>
          <a:stretch>
            <a:fillRect/>
          </a:stretch>
        </p:blipFill>
        <p:spPr>
          <a:xfrm>
            <a:off x="166256" y="1149927"/>
            <a:ext cx="11859488" cy="5126182"/>
          </a:xfrm>
          <a:prstGeom prst="rect">
            <a:avLst/>
          </a:prstGeom>
        </p:spPr>
      </p:pic>
    </p:spTree>
    <p:extLst>
      <p:ext uri="{BB962C8B-B14F-4D97-AF65-F5344CB8AC3E}">
        <p14:creationId xmlns:p14="http://schemas.microsoft.com/office/powerpoint/2010/main" val="3219029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C9D4D-ED8D-4DF7-AEE8-6306A1296C70}"/>
              </a:ext>
            </a:extLst>
          </p:cNvPr>
          <p:cNvSpPr>
            <a:spLocks noGrp="1"/>
          </p:cNvSpPr>
          <p:nvPr>
            <p:ph type="title"/>
          </p:nvPr>
        </p:nvSpPr>
        <p:spPr>
          <a:xfrm>
            <a:off x="1" y="618517"/>
            <a:ext cx="11278226" cy="697665"/>
          </a:xfrm>
        </p:spPr>
        <p:txBody>
          <a:bodyPr>
            <a:noAutofit/>
          </a:bodyPr>
          <a:lstStyle/>
          <a:p>
            <a:pPr marL="342900" indent="-342900">
              <a:buFont typeface="Arial" panose="020B0604020202020204" pitchFamily="34" charset="0"/>
              <a:buChar char="•"/>
            </a:pPr>
            <a:r>
              <a:rPr lang="en-US" sz="2000" b="1" cap="none" dirty="0" err="1">
                <a:latin typeface="Times New Roman" panose="02020603050405020304" pitchFamily="18" charset="0"/>
                <a:cs typeface="Times New Roman" panose="02020603050405020304" pitchFamily="18" charset="0"/>
              </a:rPr>
              <a:t>svnadmin</a:t>
            </a:r>
            <a:r>
              <a:rPr lang="en-US" sz="2000" b="1" cap="none" dirty="0">
                <a:latin typeface="Times New Roman" panose="02020603050405020304" pitchFamily="18" charset="0"/>
                <a:cs typeface="Times New Roman" panose="02020603050405020304" pitchFamily="18" charset="0"/>
              </a:rPr>
              <a:t> create command</a:t>
            </a:r>
            <a:r>
              <a:rPr lang="en-US" sz="2000" cap="none" dirty="0">
                <a:latin typeface="Times New Roman" panose="02020603050405020304" pitchFamily="18" charset="0"/>
                <a:cs typeface="Times New Roman" panose="02020603050405020304" pitchFamily="18" charset="0"/>
              </a:rPr>
              <a:t>: In </a:t>
            </a:r>
            <a:r>
              <a:rPr lang="en-US" sz="2000" cap="none" dirty="0" err="1">
                <a:latin typeface="Times New Roman" panose="02020603050405020304" pitchFamily="18" charset="0"/>
                <a:cs typeface="Times New Roman" panose="02020603050405020304" pitchFamily="18" charset="0"/>
              </a:rPr>
              <a:t>svn</a:t>
            </a:r>
            <a:r>
              <a:rPr lang="en-US" sz="2000" cap="none" dirty="0">
                <a:latin typeface="Times New Roman" panose="02020603050405020304" pitchFamily="18" charset="0"/>
                <a:cs typeface="Times New Roman" panose="02020603050405020304" pitchFamily="18" charset="0"/>
              </a:rPr>
              <a:t> the </a:t>
            </a:r>
            <a:r>
              <a:rPr lang="en-US" sz="2000" cap="none" dirty="0" err="1">
                <a:latin typeface="Times New Roman" panose="02020603050405020304" pitchFamily="18" charset="0"/>
                <a:cs typeface="Times New Roman" panose="02020603050405020304" pitchFamily="18" charset="0"/>
              </a:rPr>
              <a:t>svnadmin</a:t>
            </a:r>
            <a:r>
              <a:rPr lang="en-US" sz="2000" cap="none" dirty="0">
                <a:latin typeface="Times New Roman" panose="02020603050405020304" pitchFamily="18" charset="0"/>
                <a:cs typeface="Times New Roman" panose="02020603050405020304" pitchFamily="18" charset="0"/>
              </a:rPr>
              <a:t> create command creates a new, empty repository</a:t>
            </a:r>
            <a:r>
              <a:rPr lang="en-US" sz="2000" dirty="0"/>
              <a:t>. </a:t>
            </a:r>
            <a:br>
              <a:rPr lang="en-US" sz="2000" dirty="0"/>
            </a:br>
            <a:r>
              <a:rPr lang="en-US" sz="2000" cap="none" dirty="0">
                <a:latin typeface="Times New Roman" panose="02020603050405020304" pitchFamily="18" charset="0"/>
                <a:cs typeface="Times New Roman" panose="02020603050405020304" pitchFamily="18" charset="0"/>
              </a:rPr>
              <a:t>For example I tried to create an empty repository like “</a:t>
            </a:r>
            <a:r>
              <a:rPr lang="en-US" sz="2000" cap="none" dirty="0" err="1">
                <a:latin typeface="Times New Roman" panose="02020603050405020304" pitchFamily="18" charset="0"/>
                <a:cs typeface="Times New Roman" panose="02020603050405020304" pitchFamily="18" charset="0"/>
              </a:rPr>
              <a:t>Mainproject</a:t>
            </a:r>
            <a:r>
              <a:rPr lang="en-US" sz="2000" cap="none"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0C500D3-FEA1-4C89-8F40-74B5BF97B3BD}"/>
              </a:ext>
            </a:extLst>
          </p:cNvPr>
          <p:cNvPicPr>
            <a:picLocks noChangeAspect="1"/>
          </p:cNvPicPr>
          <p:nvPr/>
        </p:nvPicPr>
        <p:blipFill>
          <a:blip r:embed="rId2"/>
          <a:stretch>
            <a:fillRect/>
          </a:stretch>
        </p:blipFill>
        <p:spPr>
          <a:xfrm>
            <a:off x="609600" y="1953491"/>
            <a:ext cx="10058400" cy="4628383"/>
          </a:xfrm>
          <a:prstGeom prst="rect">
            <a:avLst/>
          </a:prstGeom>
        </p:spPr>
      </p:pic>
    </p:spTree>
    <p:extLst>
      <p:ext uri="{BB962C8B-B14F-4D97-AF65-F5344CB8AC3E}">
        <p14:creationId xmlns:p14="http://schemas.microsoft.com/office/powerpoint/2010/main" val="4069396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44F47-830E-42FF-80F2-D82CB639A560}"/>
              </a:ext>
            </a:extLst>
          </p:cNvPr>
          <p:cNvSpPr>
            <a:spLocks noGrp="1"/>
          </p:cNvSpPr>
          <p:nvPr>
            <p:ph type="title"/>
          </p:nvPr>
        </p:nvSpPr>
        <p:spPr>
          <a:xfrm>
            <a:off x="387927" y="163350"/>
            <a:ext cx="10364451" cy="1596177"/>
          </a:xfrm>
        </p:spPr>
        <p:txBody>
          <a:bodyPr>
            <a:normAutofit/>
          </a:bodyPr>
          <a:lstStyle/>
          <a:p>
            <a:pPr marL="342900" indent="-342900">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Then I copied the </a:t>
            </a:r>
            <a:r>
              <a:rPr lang="en-US" sz="2000" cap="none" dirty="0" err="1">
                <a:latin typeface="Times New Roman" panose="02020603050405020304" pitchFamily="18" charset="0"/>
                <a:cs typeface="Times New Roman" panose="02020603050405020304" pitchFamily="18" charset="0"/>
              </a:rPr>
              <a:t>url</a:t>
            </a:r>
            <a:r>
              <a:rPr lang="en-US" sz="2000" cap="none" dirty="0">
                <a:latin typeface="Times New Roman" panose="02020603050405020304" pitchFamily="18" charset="0"/>
                <a:cs typeface="Times New Roman" panose="02020603050405020304" pitchFamily="18" charset="0"/>
              </a:rPr>
              <a:t> of the repository in </a:t>
            </a:r>
            <a:r>
              <a:rPr lang="en-US" sz="2000" cap="none" dirty="0" err="1">
                <a:latin typeface="Times New Roman" panose="02020603050405020304" pitchFamily="18" charset="0"/>
                <a:cs typeface="Times New Roman" panose="02020603050405020304" pitchFamily="18" charset="0"/>
              </a:rPr>
              <a:t>brower</a:t>
            </a:r>
            <a:r>
              <a:rPr lang="en-US" sz="2000" cap="none" dirty="0">
                <a:latin typeface="Times New Roman" panose="02020603050405020304" pitchFamily="18" charset="0"/>
                <a:cs typeface="Times New Roman" panose="02020603050405020304" pitchFamily="18" charset="0"/>
              </a:rPr>
              <a:t> and browse </a:t>
            </a:r>
            <a:r>
              <a:rPr lang="en-US" sz="2000" cap="none" dirty="0" err="1">
                <a:latin typeface="Times New Roman" panose="02020603050405020304" pitchFamily="18" charset="0"/>
                <a:cs typeface="Times New Roman" panose="02020603050405020304" pitchFamily="18" charset="0"/>
              </a:rPr>
              <a:t>it,it</a:t>
            </a:r>
            <a:r>
              <a:rPr lang="en-US" sz="2000" cap="none" dirty="0">
                <a:latin typeface="Times New Roman" panose="02020603050405020304" pitchFamily="18" charset="0"/>
                <a:cs typeface="Times New Roman" panose="02020603050405020304" pitchFamily="18" charset="0"/>
              </a:rPr>
              <a:t> looks like this that time </a:t>
            </a:r>
            <a:r>
              <a:rPr lang="en-US" sz="2000" cap="none" dirty="0" err="1">
                <a:latin typeface="Times New Roman" panose="02020603050405020304" pitchFamily="18" charset="0"/>
                <a:cs typeface="Times New Roman" panose="02020603050405020304" pitchFamily="18" charset="0"/>
              </a:rPr>
              <a:t>ie;blank</a:t>
            </a:r>
            <a:r>
              <a:rPr lang="en-US" sz="2000" cap="none" dirty="0">
                <a:latin typeface="Times New Roman" panose="02020603050405020304" pitchFamily="18" charset="0"/>
                <a:cs typeface="Times New Roman" panose="02020603050405020304" pitchFamily="18" charset="0"/>
              </a:rPr>
              <a:t> page or empty.</a:t>
            </a:r>
          </a:p>
        </p:txBody>
      </p:sp>
      <p:pic>
        <p:nvPicPr>
          <p:cNvPr id="4" name="Picture 3">
            <a:extLst>
              <a:ext uri="{FF2B5EF4-FFF2-40B4-BE49-F238E27FC236}">
                <a16:creationId xmlns:a16="http://schemas.microsoft.com/office/drawing/2014/main" id="{40C7C57A-9353-42B9-BCA8-58C22794682F}"/>
              </a:ext>
            </a:extLst>
          </p:cNvPr>
          <p:cNvPicPr>
            <a:picLocks noChangeAspect="1"/>
          </p:cNvPicPr>
          <p:nvPr/>
        </p:nvPicPr>
        <p:blipFill>
          <a:blip r:embed="rId2"/>
          <a:stretch>
            <a:fillRect/>
          </a:stretch>
        </p:blipFill>
        <p:spPr>
          <a:xfrm>
            <a:off x="235527" y="1759527"/>
            <a:ext cx="11568546" cy="4378037"/>
          </a:xfrm>
          <a:prstGeom prst="rect">
            <a:avLst/>
          </a:prstGeom>
        </p:spPr>
      </p:pic>
    </p:spTree>
    <p:extLst>
      <p:ext uri="{BB962C8B-B14F-4D97-AF65-F5344CB8AC3E}">
        <p14:creationId xmlns:p14="http://schemas.microsoft.com/office/powerpoint/2010/main" val="2826415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2DCE5-B4BF-4FD1-BF5E-2FDD79BAEC11}"/>
              </a:ext>
            </a:extLst>
          </p:cNvPr>
          <p:cNvSpPr>
            <a:spLocks noGrp="1"/>
          </p:cNvSpPr>
          <p:nvPr>
            <p:ph type="title"/>
          </p:nvPr>
        </p:nvSpPr>
        <p:spPr>
          <a:xfrm>
            <a:off x="1" y="263237"/>
            <a:ext cx="11278226" cy="1951458"/>
          </a:xfrm>
        </p:spPr>
        <p:txBody>
          <a:bodyPr>
            <a:normAutofit/>
          </a:bodyPr>
          <a:lstStyle/>
          <a:p>
            <a:pPr marL="342900" indent="-342900">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Then I created another repo called </a:t>
            </a:r>
            <a:r>
              <a:rPr lang="en-US" sz="2000" cap="none" dirty="0" err="1">
                <a:latin typeface="Times New Roman" panose="02020603050405020304" pitchFamily="18" charset="0"/>
                <a:cs typeface="Times New Roman" panose="02020603050405020304" pitchFamily="18" charset="0"/>
              </a:rPr>
              <a:t>testproject</a:t>
            </a:r>
            <a:r>
              <a:rPr lang="en-US" sz="2000" cap="none" dirty="0">
                <a:latin typeface="Times New Roman" panose="02020603050405020304" pitchFamily="18" charset="0"/>
                <a:cs typeface="Times New Roman" panose="02020603050405020304" pitchFamily="18" charset="0"/>
              </a:rPr>
              <a:t> having subfolders like </a:t>
            </a:r>
            <a:r>
              <a:rPr lang="en-US" sz="2000" cap="none" dirty="0" err="1">
                <a:latin typeface="Times New Roman" panose="02020603050405020304" pitchFamily="18" charset="0"/>
                <a:cs typeface="Times New Roman" panose="02020603050405020304" pitchFamily="18" charset="0"/>
              </a:rPr>
              <a:t>trunk,branches</a:t>
            </a:r>
            <a:r>
              <a:rPr lang="en-US" sz="2000" cap="none" dirty="0">
                <a:latin typeface="Times New Roman" panose="02020603050405020304" pitchFamily="18" charset="0"/>
                <a:cs typeface="Times New Roman" panose="02020603050405020304" pitchFamily="18" charset="0"/>
              </a:rPr>
              <a:t> and </a:t>
            </a:r>
            <a:r>
              <a:rPr lang="en-US" sz="2000" cap="none" dirty="0" err="1">
                <a:latin typeface="Times New Roman" panose="02020603050405020304" pitchFamily="18" charset="0"/>
                <a:cs typeface="Times New Roman" panose="02020603050405020304" pitchFamily="18" charset="0"/>
              </a:rPr>
              <a:t>tags.Then</a:t>
            </a:r>
            <a:r>
              <a:rPr lang="en-US" sz="2000" cap="none" dirty="0">
                <a:latin typeface="Times New Roman" panose="02020603050405020304" pitchFamily="18" charset="0"/>
                <a:cs typeface="Times New Roman" panose="02020603050405020304" pitchFamily="18" charset="0"/>
              </a:rPr>
              <a:t> I copied the </a:t>
            </a:r>
            <a:r>
              <a:rPr lang="en-US" sz="2000" cap="none" dirty="0" err="1">
                <a:latin typeface="Times New Roman" panose="02020603050405020304" pitchFamily="18" charset="0"/>
                <a:cs typeface="Times New Roman" panose="02020603050405020304" pitchFamily="18" charset="0"/>
              </a:rPr>
              <a:t>url</a:t>
            </a:r>
            <a:r>
              <a:rPr lang="en-US" sz="2000" cap="none" dirty="0">
                <a:latin typeface="Times New Roman" panose="02020603050405020304" pitchFamily="18" charset="0"/>
                <a:cs typeface="Times New Roman" panose="02020603050405020304" pitchFamily="18" charset="0"/>
              </a:rPr>
              <a:t> and checked ,and I can see the changes like this..</a:t>
            </a:r>
          </a:p>
        </p:txBody>
      </p:sp>
      <p:pic>
        <p:nvPicPr>
          <p:cNvPr id="4" name="Picture 3">
            <a:extLst>
              <a:ext uri="{FF2B5EF4-FFF2-40B4-BE49-F238E27FC236}">
                <a16:creationId xmlns:a16="http://schemas.microsoft.com/office/drawing/2014/main" id="{20E77713-FE5C-4A8D-B70A-8A633A1C2644}"/>
              </a:ext>
            </a:extLst>
          </p:cNvPr>
          <p:cNvPicPr>
            <a:picLocks noChangeAspect="1"/>
          </p:cNvPicPr>
          <p:nvPr/>
        </p:nvPicPr>
        <p:blipFill>
          <a:blip r:embed="rId2"/>
          <a:stretch>
            <a:fillRect/>
          </a:stretch>
        </p:blipFill>
        <p:spPr>
          <a:xfrm>
            <a:off x="0" y="1995055"/>
            <a:ext cx="12192000" cy="4419600"/>
          </a:xfrm>
          <a:prstGeom prst="rect">
            <a:avLst/>
          </a:prstGeom>
        </p:spPr>
      </p:pic>
    </p:spTree>
    <p:extLst>
      <p:ext uri="{BB962C8B-B14F-4D97-AF65-F5344CB8AC3E}">
        <p14:creationId xmlns:p14="http://schemas.microsoft.com/office/powerpoint/2010/main" val="3291983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3B1EC0-EB2F-4F60-A942-A8390BEACA26}"/>
              </a:ext>
            </a:extLst>
          </p:cNvPr>
          <p:cNvSpPr/>
          <p:nvPr/>
        </p:nvSpPr>
        <p:spPr>
          <a:xfrm>
            <a:off x="193964" y="166255"/>
            <a:ext cx="11804072" cy="2862322"/>
          </a:xfrm>
          <a:prstGeom prst="rect">
            <a:avLst/>
          </a:prstGeom>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Then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imported 15 files into the repository </a:t>
            </a:r>
            <a:r>
              <a:rPr lang="en-US" sz="2000" dirty="0" err="1">
                <a:latin typeface="Times New Roman" panose="02020603050405020304" pitchFamily="18" charset="0"/>
                <a:cs typeface="Times New Roman" panose="02020603050405020304" pitchFamily="18" charset="0"/>
              </a:rPr>
              <a:t>testproject</a:t>
            </a:r>
            <a:r>
              <a:rPr lang="en-US" sz="2000" dirty="0">
                <a:latin typeface="Times New Roman" panose="02020603050405020304" pitchFamily="18" charset="0"/>
                <a:cs typeface="Times New Roman" panose="02020603050405020304" pitchFamily="18" charset="0"/>
              </a:rPr>
              <a:t> and for this we can use the </a:t>
            </a:r>
            <a:r>
              <a:rPr lang="en-US" sz="2000" b="1" dirty="0" err="1">
                <a:latin typeface="Times New Roman" panose="02020603050405020304" pitchFamily="18" charset="0"/>
                <a:cs typeface="Times New Roman" panose="02020603050405020304" pitchFamily="18" charset="0"/>
              </a:rPr>
              <a:t>svn</a:t>
            </a:r>
            <a:r>
              <a:rPr lang="en-US" sz="2000" b="1" dirty="0">
                <a:latin typeface="Times New Roman" panose="02020603050405020304" pitchFamily="18" charset="0"/>
                <a:cs typeface="Times New Roman" panose="02020603050405020304" pitchFamily="18" charset="0"/>
              </a:rPr>
              <a:t> import command,</a:t>
            </a:r>
            <a:r>
              <a:rPr lang="en-US" sz="2000" dirty="0">
                <a:latin typeface="Times New Roman" panose="02020603050405020304" pitchFamily="18" charset="0"/>
                <a:cs typeface="Times New Roman" panose="02020603050405020304" pitchFamily="18" charset="0"/>
              </a:rPr>
              <a:t> it commits an </a:t>
            </a:r>
            <a:r>
              <a:rPr lang="en-US" sz="2000" dirty="0" err="1">
                <a:latin typeface="Times New Roman" panose="02020603050405020304" pitchFamily="18" charset="0"/>
                <a:cs typeface="Times New Roman" panose="02020603050405020304" pitchFamily="18" charset="0"/>
              </a:rPr>
              <a:t>unversioned</a:t>
            </a:r>
            <a:r>
              <a:rPr lang="en-US" sz="2000" dirty="0">
                <a:latin typeface="Times New Roman" panose="02020603050405020304" pitchFamily="18" charset="0"/>
                <a:cs typeface="Times New Roman" panose="02020603050405020304" pitchFamily="18" charset="0"/>
              </a:rPr>
              <a:t> tree of files into a repository.</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After that we have to checks out the working copy from the repository, for that I use </a:t>
            </a:r>
            <a:r>
              <a:rPr lang="en-US" sz="2000" dirty="0" err="1">
                <a:latin typeface="Times New Roman" panose="02020603050405020304" pitchFamily="18" charset="0"/>
                <a:cs typeface="Times New Roman" panose="02020603050405020304" pitchFamily="18" charset="0"/>
              </a:rPr>
              <a:t>svn</a:t>
            </a:r>
            <a:r>
              <a:rPr lang="en-US" sz="2000" dirty="0">
                <a:latin typeface="Times New Roman" panose="02020603050405020304" pitchFamily="18" charset="0"/>
                <a:cs typeface="Times New Roman" panose="02020603050405020304" pitchFamily="18" charset="0"/>
              </a:rPr>
              <a:t> checkout/co URL PATH.</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we want to access files from the SVN server, checkout is the first operation and then  from where we can do edit, delete, or add contents.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can also use </a:t>
            </a:r>
            <a:r>
              <a:rPr lang="en-US" sz="2000" dirty="0" err="1">
                <a:latin typeface="Times New Roman" panose="02020603050405020304" pitchFamily="18" charset="0"/>
                <a:cs typeface="Times New Roman" panose="02020603050405020304" pitchFamily="18" charset="0"/>
              </a:rPr>
              <a:t>svn</a:t>
            </a:r>
            <a:r>
              <a:rPr lang="en-US" sz="2000" dirty="0">
                <a:latin typeface="Times New Roman" panose="02020603050405020304" pitchFamily="18" charset="0"/>
                <a:cs typeface="Times New Roman" panose="02020603050405020304" pitchFamily="18" charset="0"/>
              </a:rPr>
              <a:t> client for doing these </a:t>
            </a:r>
            <a:r>
              <a:rPr lang="en-US" sz="2000" dirty="0" err="1">
                <a:latin typeface="Times New Roman" panose="02020603050405020304" pitchFamily="18" charset="0"/>
                <a:cs typeface="Times New Roman" panose="02020603050405020304" pitchFamily="18" charset="0"/>
              </a:rPr>
              <a:t>operations,for</a:t>
            </a:r>
            <a:r>
              <a:rPr lang="en-US" sz="2000" dirty="0">
                <a:latin typeface="Times New Roman" panose="02020603050405020304" pitchFamily="18" charset="0"/>
                <a:cs typeface="Times New Roman" panose="02020603050405020304" pitchFamily="18" charset="0"/>
              </a:rPr>
              <a:t> example here I am importing files using </a:t>
            </a:r>
            <a:r>
              <a:rPr lang="en-US" sz="2000" b="1" dirty="0">
                <a:latin typeface="Times New Roman" panose="02020603050405020304" pitchFamily="18" charset="0"/>
                <a:cs typeface="Times New Roman" panose="02020603050405020304" pitchFamily="18" charset="0"/>
              </a:rPr>
              <a:t>tortoise </a:t>
            </a:r>
            <a:r>
              <a:rPr lang="en-US" sz="2000" b="1" dirty="0" err="1">
                <a:latin typeface="Times New Roman" panose="02020603050405020304" pitchFamily="18" charset="0"/>
                <a:cs typeface="Times New Roman" panose="02020603050405020304" pitchFamily="18" charset="0"/>
              </a:rPr>
              <a:t>svn</a:t>
            </a:r>
            <a:r>
              <a:rPr lang="en-US" sz="2000" b="1" dirty="0">
                <a:latin typeface="Times New Roman" panose="02020603050405020304" pitchFamily="18" charset="0"/>
                <a:cs typeface="Times New Roman" panose="02020603050405020304" pitchFamily="18" charset="0"/>
              </a:rPr>
              <a:t> client</a:t>
            </a:r>
            <a:r>
              <a:rPr lang="en-US" sz="2000" dirty="0">
                <a:latin typeface="Times New Roman" panose="02020603050405020304" pitchFamily="18" charset="0"/>
                <a:cs typeface="Times New Roman" panose="02020603050405020304" pitchFamily="18" charset="0"/>
              </a:rPr>
              <a:t> and checkout using command.</a:t>
            </a:r>
            <a:br>
              <a:rPr lang="en-US" sz="2000" dirty="0">
                <a:latin typeface="Times New Roman" panose="02020603050405020304" pitchFamily="18" charset="0"/>
                <a:cs typeface="Times New Roman" panose="02020603050405020304" pitchFamily="18" charset="0"/>
              </a:rPr>
            </a:br>
            <a:endParaRPr lang="en-US" sz="2000" dirty="0"/>
          </a:p>
        </p:txBody>
      </p:sp>
      <p:pic>
        <p:nvPicPr>
          <p:cNvPr id="4" name="Picture 3">
            <a:extLst>
              <a:ext uri="{FF2B5EF4-FFF2-40B4-BE49-F238E27FC236}">
                <a16:creationId xmlns:a16="http://schemas.microsoft.com/office/drawing/2014/main" id="{B1103655-E0FD-42A9-ADB5-8F567948F28C}"/>
              </a:ext>
            </a:extLst>
          </p:cNvPr>
          <p:cNvPicPr>
            <a:picLocks noChangeAspect="1"/>
          </p:cNvPicPr>
          <p:nvPr/>
        </p:nvPicPr>
        <p:blipFill>
          <a:blip r:embed="rId2"/>
          <a:stretch>
            <a:fillRect/>
          </a:stretch>
        </p:blipFill>
        <p:spPr>
          <a:xfrm>
            <a:off x="0" y="2673926"/>
            <a:ext cx="5929746" cy="3349921"/>
          </a:xfrm>
          <a:prstGeom prst="rect">
            <a:avLst/>
          </a:prstGeom>
        </p:spPr>
      </p:pic>
      <p:cxnSp>
        <p:nvCxnSpPr>
          <p:cNvPr id="6" name="Straight Arrow Connector 5">
            <a:extLst>
              <a:ext uri="{FF2B5EF4-FFF2-40B4-BE49-F238E27FC236}">
                <a16:creationId xmlns:a16="http://schemas.microsoft.com/office/drawing/2014/main" id="{B20F120C-FC10-4DF4-968E-0CF9D8D865E0}"/>
              </a:ext>
            </a:extLst>
          </p:cNvPr>
          <p:cNvCxnSpPr>
            <a:cxnSpLocks/>
            <a:stCxn id="4" idx="3"/>
          </p:cNvCxnSpPr>
          <p:nvPr/>
        </p:nvCxnSpPr>
        <p:spPr>
          <a:xfrm flipV="1">
            <a:off x="5929746" y="4134143"/>
            <a:ext cx="526472" cy="2147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CD4693F9-6CCC-42A8-B00A-0B150663D0EF}"/>
              </a:ext>
            </a:extLst>
          </p:cNvPr>
          <p:cNvPicPr>
            <a:picLocks noChangeAspect="1"/>
          </p:cNvPicPr>
          <p:nvPr/>
        </p:nvPicPr>
        <p:blipFill>
          <a:blip r:embed="rId3"/>
          <a:stretch>
            <a:fillRect/>
          </a:stretch>
        </p:blipFill>
        <p:spPr>
          <a:xfrm>
            <a:off x="6511637" y="2646210"/>
            <a:ext cx="5486399" cy="3349921"/>
          </a:xfrm>
          <a:prstGeom prst="rect">
            <a:avLst/>
          </a:prstGeom>
        </p:spPr>
      </p:pic>
    </p:spTree>
    <p:extLst>
      <p:ext uri="{BB962C8B-B14F-4D97-AF65-F5344CB8AC3E}">
        <p14:creationId xmlns:p14="http://schemas.microsoft.com/office/powerpoint/2010/main" val="702410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886D1-1D8E-4223-9525-D1B55BCC9CB7}"/>
              </a:ext>
            </a:extLst>
          </p:cNvPr>
          <p:cNvSpPr>
            <a:spLocks noGrp="1"/>
          </p:cNvSpPr>
          <p:nvPr>
            <p:ph type="title"/>
          </p:nvPr>
        </p:nvSpPr>
        <p:spPr>
          <a:xfrm>
            <a:off x="0" y="1"/>
            <a:ext cx="11278227" cy="1814944"/>
          </a:xfrm>
        </p:spPr>
        <p:txBody>
          <a:bodyPr>
            <a:normAutofit/>
          </a:bodyPr>
          <a:lstStyle/>
          <a:p>
            <a:pPr marL="342900" indent="-342900" algn="l">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Then </a:t>
            </a:r>
            <a:r>
              <a:rPr lang="en-US" sz="2000" cap="none" dirty="0" err="1">
                <a:latin typeface="Times New Roman" panose="02020603050405020304" pitchFamily="18" charset="0"/>
                <a:cs typeface="Times New Roman" panose="02020603050405020304" pitchFamily="18" charset="0"/>
              </a:rPr>
              <a:t>i</a:t>
            </a:r>
            <a:r>
              <a:rPr lang="en-US" sz="2000" cap="none" dirty="0">
                <a:latin typeface="Times New Roman" panose="02020603050405020304" pitchFamily="18" charset="0"/>
                <a:cs typeface="Times New Roman" panose="02020603050405020304" pitchFamily="18" charset="0"/>
              </a:rPr>
              <a:t> use </a:t>
            </a:r>
            <a:r>
              <a:rPr lang="en-US" sz="2000" b="1" cap="none" dirty="0" err="1">
                <a:latin typeface="Times New Roman" panose="02020603050405020304" pitchFamily="18" charset="0"/>
                <a:cs typeface="Times New Roman" panose="02020603050405020304" pitchFamily="18" charset="0"/>
              </a:rPr>
              <a:t>svn</a:t>
            </a:r>
            <a:r>
              <a:rPr lang="en-US" sz="2000" b="1" cap="none" dirty="0">
                <a:latin typeface="Times New Roman" panose="02020603050405020304" pitchFamily="18" charset="0"/>
                <a:cs typeface="Times New Roman" panose="02020603050405020304" pitchFamily="18" charset="0"/>
              </a:rPr>
              <a:t> commit command </a:t>
            </a:r>
            <a:r>
              <a:rPr lang="en-US" sz="2000" cap="none" dirty="0">
                <a:latin typeface="Times New Roman" panose="02020603050405020304" pitchFamily="18" charset="0"/>
                <a:cs typeface="Times New Roman" panose="02020603050405020304" pitchFamily="18" charset="0"/>
              </a:rPr>
              <a:t>to reflect those changes like importing done in working copy to the </a:t>
            </a:r>
            <a:r>
              <a:rPr lang="en-US" sz="2000" cap="none" dirty="0" err="1">
                <a:latin typeface="Times New Roman" panose="02020603050405020304" pitchFamily="18" charset="0"/>
                <a:cs typeface="Times New Roman" panose="02020603050405020304" pitchFamily="18" charset="0"/>
              </a:rPr>
              <a:t>svn</a:t>
            </a:r>
            <a:r>
              <a:rPr lang="en-US" sz="2000" cap="none" dirty="0">
                <a:latin typeface="Times New Roman" panose="02020603050405020304" pitchFamily="18" charset="0"/>
                <a:cs typeface="Times New Roman" panose="02020603050405020304" pitchFamily="18" charset="0"/>
              </a:rPr>
              <a:t> </a:t>
            </a:r>
            <a:r>
              <a:rPr lang="en-US" sz="2000" cap="none" dirty="0" err="1">
                <a:latin typeface="Times New Roman" panose="02020603050405020304" pitchFamily="18" charset="0"/>
                <a:cs typeface="Times New Roman" panose="02020603050405020304" pitchFamily="18" charset="0"/>
              </a:rPr>
              <a:t>server,After</a:t>
            </a:r>
            <a:r>
              <a:rPr lang="en-US" sz="2000" cap="none" dirty="0">
                <a:latin typeface="Times New Roman" panose="02020603050405020304" pitchFamily="18" charset="0"/>
                <a:cs typeface="Times New Roman" panose="02020603050405020304" pitchFamily="18" charset="0"/>
              </a:rPr>
              <a:t> committing I again </a:t>
            </a:r>
            <a:r>
              <a:rPr lang="en-US" sz="2000" cap="none" dirty="0" err="1">
                <a:latin typeface="Times New Roman" panose="02020603050405020304" pitchFamily="18" charset="0"/>
                <a:cs typeface="Times New Roman" panose="02020603050405020304" pitchFamily="18" charset="0"/>
              </a:rPr>
              <a:t>checksout</a:t>
            </a:r>
            <a:r>
              <a:rPr lang="en-US" sz="2000" cap="none" dirty="0">
                <a:latin typeface="Times New Roman" panose="02020603050405020304" pitchFamily="18" charset="0"/>
                <a:cs typeface="Times New Roman" panose="02020603050405020304" pitchFamily="18" charset="0"/>
              </a:rPr>
              <a:t> the </a:t>
            </a:r>
            <a:r>
              <a:rPr lang="en-US" sz="2000" cap="none" dirty="0" err="1">
                <a:latin typeface="Times New Roman" panose="02020603050405020304" pitchFamily="18" charset="0"/>
                <a:cs typeface="Times New Roman" panose="02020603050405020304" pitchFamily="18" charset="0"/>
              </a:rPr>
              <a:t>repo,then</a:t>
            </a:r>
            <a:r>
              <a:rPr lang="en-US" sz="2000" cap="none" dirty="0">
                <a:latin typeface="Times New Roman" panose="02020603050405020304" pitchFamily="18" charset="0"/>
                <a:cs typeface="Times New Roman" panose="02020603050405020304" pitchFamily="18" charset="0"/>
              </a:rPr>
              <a:t> I can see all those added files.</a:t>
            </a:r>
          </a:p>
        </p:txBody>
      </p:sp>
      <p:pic>
        <p:nvPicPr>
          <p:cNvPr id="4" name="Picture 3">
            <a:extLst>
              <a:ext uri="{FF2B5EF4-FFF2-40B4-BE49-F238E27FC236}">
                <a16:creationId xmlns:a16="http://schemas.microsoft.com/office/drawing/2014/main" id="{C5708B29-619C-47D9-8E59-9122FCBE6483}"/>
              </a:ext>
            </a:extLst>
          </p:cNvPr>
          <p:cNvPicPr>
            <a:picLocks noChangeAspect="1"/>
          </p:cNvPicPr>
          <p:nvPr/>
        </p:nvPicPr>
        <p:blipFill>
          <a:blip r:embed="rId2"/>
          <a:stretch>
            <a:fillRect/>
          </a:stretch>
        </p:blipFill>
        <p:spPr>
          <a:xfrm>
            <a:off x="138545" y="2016021"/>
            <a:ext cx="11914909" cy="4155995"/>
          </a:xfrm>
          <a:prstGeom prst="rect">
            <a:avLst/>
          </a:prstGeom>
        </p:spPr>
      </p:pic>
    </p:spTree>
    <p:extLst>
      <p:ext uri="{BB962C8B-B14F-4D97-AF65-F5344CB8AC3E}">
        <p14:creationId xmlns:p14="http://schemas.microsoft.com/office/powerpoint/2010/main" val="3496594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1F263-F239-4B35-9005-51ABB3254D41}"/>
              </a:ext>
            </a:extLst>
          </p:cNvPr>
          <p:cNvSpPr>
            <a:spLocks noGrp="1"/>
          </p:cNvSpPr>
          <p:nvPr>
            <p:ph type="title"/>
          </p:nvPr>
        </p:nvSpPr>
        <p:spPr>
          <a:xfrm>
            <a:off x="0" y="0"/>
            <a:ext cx="12192000" cy="983673"/>
          </a:xfrm>
        </p:spPr>
        <p:txBody>
          <a:bodyPr>
            <a:normAutofit/>
          </a:bodyPr>
          <a:lstStyle/>
          <a:p>
            <a:r>
              <a:rPr lang="en-US" sz="2800" u="sng" dirty="0">
                <a:latin typeface="Times New Roman" panose="02020603050405020304" pitchFamily="18" charset="0"/>
                <a:cs typeface="Times New Roman" panose="02020603050405020304" pitchFamily="18" charset="0"/>
              </a:rPr>
              <a:t> THERE ARE MANY COMMANDS IN SVN TO VARIOUS OPERATION IN CENTRALISED VERION CONTROL SYSTEM.</a:t>
            </a:r>
          </a:p>
        </p:txBody>
      </p:sp>
      <p:sp>
        <p:nvSpPr>
          <p:cNvPr id="3" name="Text Placeholder 2">
            <a:extLst>
              <a:ext uri="{FF2B5EF4-FFF2-40B4-BE49-F238E27FC236}">
                <a16:creationId xmlns:a16="http://schemas.microsoft.com/office/drawing/2014/main" id="{E8AA4906-7CA4-4093-B238-3D9B6A6A3B14}"/>
              </a:ext>
            </a:extLst>
          </p:cNvPr>
          <p:cNvSpPr>
            <a:spLocks noGrp="1"/>
          </p:cNvSpPr>
          <p:nvPr>
            <p:ph type="body" idx="1"/>
          </p:nvPr>
        </p:nvSpPr>
        <p:spPr>
          <a:xfrm>
            <a:off x="124691" y="1080655"/>
            <a:ext cx="12067309" cy="5261167"/>
          </a:xfrm>
        </p:spPr>
        <p:txBody>
          <a:bodyPr/>
          <a:lstStyle/>
          <a:p>
            <a:pPr marL="342900" indent="-342900">
              <a:buFont typeface="Arial" panose="020B0604020202020204" pitchFamily="34" charset="0"/>
              <a:buChar char="•"/>
            </a:pPr>
            <a:r>
              <a:rPr lang="en-US" b="1" cap="none" dirty="0" err="1">
                <a:solidFill>
                  <a:schemeClr val="tx1">
                    <a:lumMod val="95000"/>
                    <a:lumOff val="5000"/>
                  </a:schemeClr>
                </a:solidFill>
                <a:latin typeface="Times New Roman" panose="02020603050405020304" pitchFamily="18" charset="0"/>
                <a:cs typeface="Times New Roman" panose="02020603050405020304" pitchFamily="18" charset="0"/>
              </a:rPr>
              <a:t>svn</a:t>
            </a:r>
            <a:r>
              <a:rPr lang="en-US" b="1" cap="none" dirty="0">
                <a:solidFill>
                  <a:schemeClr val="tx1">
                    <a:lumMod val="95000"/>
                    <a:lumOff val="5000"/>
                  </a:schemeClr>
                </a:solidFill>
                <a:latin typeface="Times New Roman" panose="02020603050405020304" pitchFamily="18" charset="0"/>
                <a:cs typeface="Times New Roman" panose="02020603050405020304" pitchFamily="18" charset="0"/>
              </a:rPr>
              <a:t> list command</a:t>
            </a:r>
            <a:r>
              <a:rPr lang="en-US" cap="none" dirty="0">
                <a:solidFill>
                  <a:schemeClr val="tx1">
                    <a:lumMod val="95000"/>
                    <a:lumOff val="5000"/>
                  </a:schemeClr>
                </a:solidFill>
                <a:latin typeface="Times New Roman" panose="02020603050405020304" pitchFamily="18" charset="0"/>
                <a:cs typeface="Times New Roman" panose="02020603050405020304" pitchFamily="18" charset="0"/>
              </a:rPr>
              <a:t>: This command is used  to view the content of the SVN repository, without downloading a working copy</a:t>
            </a:r>
            <a:r>
              <a:rPr lang="en-US" sz="2400" cap="none" dirty="0">
                <a:solidFill>
                  <a:schemeClr val="tx1">
                    <a:lumMod val="95000"/>
                    <a:lumOff val="5000"/>
                  </a:schemeClr>
                </a:solidFill>
                <a:latin typeface="Times New Roman" panose="02020603050405020304" pitchFamily="18" charset="0"/>
                <a:cs typeface="Times New Roman" panose="02020603050405020304" pitchFamily="18" charset="0"/>
              </a:rPr>
              <a:t>.</a:t>
            </a:r>
          </a:p>
          <a:p>
            <a:endParaRPr lang="en-US" dirty="0"/>
          </a:p>
        </p:txBody>
      </p:sp>
      <p:pic>
        <p:nvPicPr>
          <p:cNvPr id="5" name="Picture 4">
            <a:extLst>
              <a:ext uri="{FF2B5EF4-FFF2-40B4-BE49-F238E27FC236}">
                <a16:creationId xmlns:a16="http://schemas.microsoft.com/office/drawing/2014/main" id="{2A80D19F-4EDC-4375-A4C6-90538BE58163}"/>
              </a:ext>
            </a:extLst>
          </p:cNvPr>
          <p:cNvPicPr>
            <a:picLocks noChangeAspect="1"/>
          </p:cNvPicPr>
          <p:nvPr/>
        </p:nvPicPr>
        <p:blipFill>
          <a:blip r:embed="rId2"/>
          <a:stretch>
            <a:fillRect/>
          </a:stretch>
        </p:blipFill>
        <p:spPr>
          <a:xfrm>
            <a:off x="124691" y="2126883"/>
            <a:ext cx="11942618" cy="4731117"/>
          </a:xfrm>
          <a:prstGeom prst="rect">
            <a:avLst/>
          </a:prstGeom>
        </p:spPr>
      </p:pic>
    </p:spTree>
    <p:extLst>
      <p:ext uri="{BB962C8B-B14F-4D97-AF65-F5344CB8AC3E}">
        <p14:creationId xmlns:p14="http://schemas.microsoft.com/office/powerpoint/2010/main" val="3835067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808F0-3B7A-4CFE-8CBD-302C05369434}"/>
              </a:ext>
            </a:extLst>
          </p:cNvPr>
          <p:cNvSpPr>
            <a:spLocks noGrp="1"/>
          </p:cNvSpPr>
          <p:nvPr>
            <p:ph type="title"/>
          </p:nvPr>
        </p:nvSpPr>
        <p:spPr>
          <a:xfrm>
            <a:off x="1" y="1"/>
            <a:ext cx="11278226" cy="1676399"/>
          </a:xfrm>
        </p:spPr>
        <p:txBody>
          <a:bodyPr>
            <a:normAutofit/>
          </a:bodyPr>
          <a:lstStyle/>
          <a:p>
            <a:pPr marL="342900" indent="-342900" algn="l">
              <a:buFont typeface="Arial" panose="020B0604020202020204" pitchFamily="34" charset="0"/>
              <a:buChar char="•"/>
            </a:pPr>
            <a:r>
              <a:rPr lang="en-US" sz="2000" b="1" cap="none" dirty="0" err="1">
                <a:latin typeface="Times New Roman" panose="02020603050405020304" pitchFamily="18" charset="0"/>
                <a:cs typeface="Times New Roman" panose="02020603050405020304" pitchFamily="18" charset="0"/>
              </a:rPr>
              <a:t>svn</a:t>
            </a:r>
            <a:r>
              <a:rPr lang="en-US" sz="2000" b="1" cap="none" dirty="0">
                <a:latin typeface="Times New Roman" panose="02020603050405020304" pitchFamily="18" charset="0"/>
                <a:cs typeface="Times New Roman" panose="02020603050405020304" pitchFamily="18" charset="0"/>
              </a:rPr>
              <a:t> log </a:t>
            </a:r>
            <a:r>
              <a:rPr lang="en-US" sz="2000" b="1" cap="none" dirty="0" err="1">
                <a:latin typeface="Times New Roman" panose="02020603050405020304" pitchFamily="18" charset="0"/>
                <a:cs typeface="Times New Roman" panose="02020603050405020304" pitchFamily="18" charset="0"/>
              </a:rPr>
              <a:t>command</a:t>
            </a:r>
            <a:r>
              <a:rPr lang="en-US" sz="2000" cap="none" dirty="0" err="1">
                <a:latin typeface="Times New Roman" panose="02020603050405020304" pitchFamily="18" charset="0"/>
                <a:cs typeface="Times New Roman" panose="02020603050405020304" pitchFamily="18" charset="0"/>
              </a:rPr>
              <a:t>:This</a:t>
            </a:r>
            <a:r>
              <a:rPr lang="en-US" sz="2000" cap="none" dirty="0">
                <a:latin typeface="Times New Roman" panose="02020603050405020304" pitchFamily="18" charset="0"/>
                <a:cs typeface="Times New Roman" panose="02020603050405020304" pitchFamily="18" charset="0"/>
              </a:rPr>
              <a:t> is used to know all the commits made in a file or directory</a:t>
            </a:r>
          </a:p>
        </p:txBody>
      </p:sp>
      <p:pic>
        <p:nvPicPr>
          <p:cNvPr id="4" name="Picture 3">
            <a:extLst>
              <a:ext uri="{FF2B5EF4-FFF2-40B4-BE49-F238E27FC236}">
                <a16:creationId xmlns:a16="http://schemas.microsoft.com/office/drawing/2014/main" id="{5128AB07-390E-4AE7-A822-99E2129DFEEA}"/>
              </a:ext>
            </a:extLst>
          </p:cNvPr>
          <p:cNvPicPr>
            <a:picLocks noChangeAspect="1"/>
          </p:cNvPicPr>
          <p:nvPr/>
        </p:nvPicPr>
        <p:blipFill>
          <a:blip r:embed="rId2"/>
          <a:stretch>
            <a:fillRect/>
          </a:stretch>
        </p:blipFill>
        <p:spPr>
          <a:xfrm>
            <a:off x="1759527" y="1205345"/>
            <a:ext cx="8243455" cy="5043056"/>
          </a:xfrm>
          <a:prstGeom prst="rect">
            <a:avLst/>
          </a:prstGeom>
        </p:spPr>
      </p:pic>
    </p:spTree>
    <p:extLst>
      <p:ext uri="{BB962C8B-B14F-4D97-AF65-F5344CB8AC3E}">
        <p14:creationId xmlns:p14="http://schemas.microsoft.com/office/powerpoint/2010/main" val="1817840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F2AA3-A85D-47E2-B00C-EB75B00D2804}"/>
              </a:ext>
            </a:extLst>
          </p:cNvPr>
          <p:cNvSpPr>
            <a:spLocks noGrp="1"/>
          </p:cNvSpPr>
          <p:nvPr>
            <p:ph type="title"/>
          </p:nvPr>
        </p:nvSpPr>
        <p:spPr>
          <a:xfrm>
            <a:off x="913775" y="180110"/>
            <a:ext cx="10364451" cy="886692"/>
          </a:xfrm>
        </p:spPr>
        <p:txBody>
          <a:bodyPr/>
          <a:lstStyle/>
          <a:p>
            <a:r>
              <a:rPr lang="en-US" b="1" u="sng"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13D92DBE-70B9-42E2-8C83-AC614094319F}"/>
              </a:ext>
            </a:extLst>
          </p:cNvPr>
          <p:cNvSpPr>
            <a:spLocks noGrp="1"/>
          </p:cNvSpPr>
          <p:nvPr>
            <p:ph sz="quarter" idx="13"/>
          </p:nvPr>
        </p:nvSpPr>
        <p:spPr>
          <a:xfrm>
            <a:off x="346364" y="886691"/>
            <a:ext cx="10931861" cy="5860472"/>
          </a:xfrm>
        </p:spPr>
        <p:txBody>
          <a:bodyPr>
            <a:noAutofit/>
          </a:bodyPr>
          <a:lstStyle/>
          <a:p>
            <a:r>
              <a:rPr lang="en-US" dirty="0">
                <a:latin typeface="Times New Roman" panose="02020603050405020304" pitchFamily="18" charset="0"/>
                <a:cs typeface="Times New Roman" panose="02020603050405020304" pitchFamily="18" charset="0"/>
              </a:rPr>
              <a:t>Task</a:t>
            </a:r>
          </a:p>
          <a:p>
            <a:r>
              <a:rPr lang="en-US" dirty="0">
                <a:latin typeface="Times New Roman" panose="02020603050405020304" pitchFamily="18" charset="0"/>
                <a:cs typeface="Times New Roman" panose="02020603050405020304" pitchFamily="18" charset="0"/>
              </a:rPr>
              <a:t>Introduction</a:t>
            </a:r>
          </a:p>
          <a:p>
            <a:r>
              <a:rPr lang="en-US" dirty="0">
                <a:latin typeface="Times New Roman" panose="02020603050405020304" pitchFamily="18" charset="0"/>
                <a:cs typeface="Times New Roman" panose="02020603050405020304" pitchFamily="18" charset="0"/>
              </a:rPr>
              <a:t>Things learned from centralized vs</a:t>
            </a:r>
          </a:p>
          <a:p>
            <a:r>
              <a:rPr lang="en-US" dirty="0">
                <a:latin typeface="Times New Roman" panose="02020603050405020304" pitchFamily="18" charset="0"/>
                <a:cs typeface="Times New Roman" panose="02020603050405020304" pitchFamily="18" charset="0"/>
              </a:rPr>
              <a:t>Basic workflow of centralized </a:t>
            </a:r>
            <a:r>
              <a:rPr lang="en-US" dirty="0" err="1">
                <a:latin typeface="Times New Roman" panose="02020603050405020304" pitchFamily="18" charset="0"/>
                <a:cs typeface="Times New Roman" panose="02020603050405020304" pitchFamily="18" charset="0"/>
              </a:rPr>
              <a:t>vc</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Installation of client and server</a:t>
            </a:r>
          </a:p>
          <a:p>
            <a:r>
              <a:rPr lang="en-US" dirty="0">
                <a:latin typeface="Times New Roman" panose="02020603050405020304" pitchFamily="18" charset="0"/>
                <a:cs typeface="Times New Roman" panose="02020603050405020304" pitchFamily="18" charset="0"/>
              </a:rPr>
              <a:t>Initial configurations</a:t>
            </a:r>
          </a:p>
          <a:p>
            <a:r>
              <a:rPr lang="en-US" dirty="0">
                <a:latin typeface="Times New Roman" panose="02020603050405020304" pitchFamily="18" charset="0"/>
                <a:cs typeface="Times New Roman" panose="02020603050405020304" pitchFamily="18" charset="0"/>
              </a:rPr>
              <a:t>Operations in centralized vs</a:t>
            </a:r>
          </a:p>
          <a:p>
            <a:r>
              <a:rPr lang="en-US" dirty="0">
                <a:latin typeface="Times New Roman" panose="02020603050405020304" pitchFamily="18" charset="0"/>
                <a:cs typeface="Times New Roman" panose="02020603050405020304" pitchFamily="18" charset="0"/>
              </a:rPr>
              <a:t>Commands in </a:t>
            </a:r>
            <a:r>
              <a:rPr lang="en-US" dirty="0" err="1">
                <a:latin typeface="Times New Roman" panose="02020603050405020304" pitchFamily="18" charset="0"/>
                <a:cs typeface="Times New Roman" panose="02020603050405020304" pitchFamily="18" charset="0"/>
              </a:rPr>
              <a:t>svn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Git vs </a:t>
            </a:r>
            <a:r>
              <a:rPr lang="en-US" dirty="0" err="1">
                <a:latin typeface="Times New Roman" panose="02020603050405020304" pitchFamily="18" charset="0"/>
                <a:cs typeface="Times New Roman" panose="02020603050405020304" pitchFamily="18" charset="0"/>
              </a:rPr>
              <a:t>svn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Git vs </a:t>
            </a:r>
            <a:r>
              <a:rPr lang="en-US" dirty="0" err="1">
                <a:latin typeface="Times New Roman" panose="02020603050405020304" pitchFamily="18" charset="0"/>
                <a:cs typeface="Times New Roman" panose="02020603050405020304" pitchFamily="18" charset="0"/>
              </a:rPr>
              <a:t>svn</a:t>
            </a:r>
            <a:r>
              <a:rPr lang="en-US" dirty="0">
                <a:latin typeface="Times New Roman" panose="02020603050405020304" pitchFamily="18" charset="0"/>
                <a:cs typeface="Times New Roman" panose="02020603050405020304" pitchFamily="18" charset="0"/>
              </a:rPr>
              <a:t> commands</a:t>
            </a:r>
          </a:p>
          <a:p>
            <a:r>
              <a:rPr lang="en-US" dirty="0">
                <a:latin typeface="Times New Roman" panose="02020603050405020304" pitchFamily="18" charset="0"/>
                <a:cs typeface="Times New Roman" panose="02020603050405020304" pitchFamily="18" charset="0"/>
              </a:rPr>
              <a:t>Conclusion</a:t>
            </a:r>
          </a:p>
          <a:p>
            <a:r>
              <a:rPr lang="en-US" dirty="0">
                <a:latin typeface="Times New Roman" panose="02020603050405020304" pitchFamily="18" charset="0"/>
                <a:cs typeface="Times New Roman" panose="02020603050405020304" pitchFamily="18" charset="0"/>
              </a:rPr>
              <a:t>references </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a:p>
            <a:endParaRPr lang="en-US" dirty="0"/>
          </a:p>
        </p:txBody>
      </p:sp>
    </p:spTree>
    <p:extLst>
      <p:ext uri="{BB962C8B-B14F-4D97-AF65-F5344CB8AC3E}">
        <p14:creationId xmlns:p14="http://schemas.microsoft.com/office/powerpoint/2010/main" val="2901121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4249-DCD0-403A-BAE1-8EE7B30CBA73}"/>
              </a:ext>
            </a:extLst>
          </p:cNvPr>
          <p:cNvSpPr>
            <a:spLocks noGrp="1"/>
          </p:cNvSpPr>
          <p:nvPr>
            <p:ph type="title"/>
          </p:nvPr>
        </p:nvSpPr>
        <p:spPr>
          <a:xfrm>
            <a:off x="-138544" y="0"/>
            <a:ext cx="11278226" cy="1191491"/>
          </a:xfrm>
        </p:spPr>
        <p:txBody>
          <a:bodyPr>
            <a:normAutofit/>
          </a:bodyPr>
          <a:lstStyle/>
          <a:p>
            <a:pPr marL="342900" indent="-342900">
              <a:buFont typeface="Arial" panose="020B0604020202020204" pitchFamily="34" charset="0"/>
              <a:buChar char="•"/>
            </a:pPr>
            <a:r>
              <a:rPr lang="en-US" sz="2000" b="1" cap="none" dirty="0" err="1">
                <a:latin typeface="Times New Roman" panose="02020603050405020304" pitchFamily="18" charset="0"/>
                <a:cs typeface="Times New Roman" panose="02020603050405020304" pitchFamily="18" charset="0"/>
              </a:rPr>
              <a:t>svn</a:t>
            </a:r>
            <a:r>
              <a:rPr lang="en-US" sz="2000" b="1" cap="none" dirty="0">
                <a:latin typeface="Times New Roman" panose="02020603050405020304" pitchFamily="18" charset="0"/>
                <a:cs typeface="Times New Roman" panose="02020603050405020304" pitchFamily="18" charset="0"/>
              </a:rPr>
              <a:t> info command</a:t>
            </a:r>
            <a:r>
              <a:rPr lang="en-US" sz="2000" cap="none" dirty="0">
                <a:latin typeface="Times New Roman" panose="02020603050405020304" pitchFamily="18" charset="0"/>
                <a:cs typeface="Times New Roman" panose="02020603050405020304" pitchFamily="18" charset="0"/>
              </a:rPr>
              <a:t>: This command gives information about the working copy paths or </a:t>
            </a:r>
            <a:r>
              <a:rPr lang="en-US" sz="2000" cap="none" dirty="0" err="1">
                <a:latin typeface="Times New Roman" panose="02020603050405020304" pitchFamily="18" charset="0"/>
                <a:cs typeface="Times New Roman" panose="02020603050405020304" pitchFamily="18" charset="0"/>
              </a:rPr>
              <a:t>urls</a:t>
            </a:r>
            <a:r>
              <a:rPr lang="en-US" sz="2000" cap="none" dirty="0">
                <a:latin typeface="Times New Roman" panose="02020603050405020304" pitchFamily="18" charset="0"/>
                <a:cs typeface="Times New Roman" panose="02020603050405020304" pitchFamily="18" charset="0"/>
              </a:rPr>
              <a:t> specified</a:t>
            </a:r>
            <a:r>
              <a:rPr lang="en-US" sz="2400" cap="none"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87E812A4-F9D6-4AB7-BAE5-BFC97A54F843}"/>
              </a:ext>
            </a:extLst>
          </p:cNvPr>
          <p:cNvPicPr>
            <a:picLocks noChangeAspect="1"/>
          </p:cNvPicPr>
          <p:nvPr/>
        </p:nvPicPr>
        <p:blipFill>
          <a:blip r:embed="rId2"/>
          <a:stretch>
            <a:fillRect/>
          </a:stretch>
        </p:blipFill>
        <p:spPr>
          <a:xfrm>
            <a:off x="193964" y="1066800"/>
            <a:ext cx="11998035" cy="5286056"/>
          </a:xfrm>
          <a:prstGeom prst="rect">
            <a:avLst/>
          </a:prstGeom>
        </p:spPr>
      </p:pic>
    </p:spTree>
    <p:extLst>
      <p:ext uri="{BB962C8B-B14F-4D97-AF65-F5344CB8AC3E}">
        <p14:creationId xmlns:p14="http://schemas.microsoft.com/office/powerpoint/2010/main" val="1969927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630BF-A4EA-400F-B5DF-D75249D0DECC}"/>
              </a:ext>
            </a:extLst>
          </p:cNvPr>
          <p:cNvSpPr>
            <a:spLocks noGrp="1"/>
          </p:cNvSpPr>
          <p:nvPr>
            <p:ph type="title"/>
          </p:nvPr>
        </p:nvSpPr>
        <p:spPr>
          <a:xfrm>
            <a:off x="1" y="858982"/>
            <a:ext cx="11278226" cy="471054"/>
          </a:xfrm>
        </p:spPr>
        <p:txBody>
          <a:bodyPr>
            <a:noAutofit/>
          </a:bodyPr>
          <a:lstStyle/>
          <a:p>
            <a:pPr marL="342900" indent="-342900">
              <a:buFont typeface="Arial" panose="020B0604020202020204" pitchFamily="34" charset="0"/>
              <a:buChar char="•"/>
            </a:pPr>
            <a:r>
              <a:rPr lang="en-US" sz="2000" b="1" cap="none" dirty="0" err="1">
                <a:latin typeface="Times New Roman" panose="02020603050405020304" pitchFamily="18" charset="0"/>
                <a:cs typeface="Times New Roman" panose="02020603050405020304" pitchFamily="18" charset="0"/>
              </a:rPr>
              <a:t>svn</a:t>
            </a:r>
            <a:r>
              <a:rPr lang="en-US" sz="2000" b="1" cap="none" dirty="0">
                <a:latin typeface="Times New Roman" panose="02020603050405020304" pitchFamily="18" charset="0"/>
                <a:cs typeface="Times New Roman" panose="02020603050405020304" pitchFamily="18" charset="0"/>
              </a:rPr>
              <a:t> update command</a:t>
            </a:r>
            <a:r>
              <a:rPr lang="en-US" sz="2000" cap="none" dirty="0">
                <a:latin typeface="Times New Roman" panose="02020603050405020304" pitchFamily="18" charset="0"/>
                <a:cs typeface="Times New Roman" panose="02020603050405020304" pitchFamily="18" charset="0"/>
              </a:rPr>
              <a:t>: This command brings changes from the repository into your working copy.</a:t>
            </a:r>
          </a:p>
        </p:txBody>
      </p:sp>
      <p:pic>
        <p:nvPicPr>
          <p:cNvPr id="4" name="Picture 3">
            <a:extLst>
              <a:ext uri="{FF2B5EF4-FFF2-40B4-BE49-F238E27FC236}">
                <a16:creationId xmlns:a16="http://schemas.microsoft.com/office/drawing/2014/main" id="{A0DF4847-45C1-41EA-AD4D-4E6B856E85FE}"/>
              </a:ext>
            </a:extLst>
          </p:cNvPr>
          <p:cNvPicPr>
            <a:picLocks noChangeAspect="1"/>
          </p:cNvPicPr>
          <p:nvPr/>
        </p:nvPicPr>
        <p:blipFill>
          <a:blip r:embed="rId2"/>
          <a:stretch>
            <a:fillRect/>
          </a:stretch>
        </p:blipFill>
        <p:spPr>
          <a:xfrm>
            <a:off x="0" y="1800989"/>
            <a:ext cx="12192000" cy="4438494"/>
          </a:xfrm>
          <a:prstGeom prst="rect">
            <a:avLst/>
          </a:prstGeom>
        </p:spPr>
      </p:pic>
    </p:spTree>
    <p:extLst>
      <p:ext uri="{BB962C8B-B14F-4D97-AF65-F5344CB8AC3E}">
        <p14:creationId xmlns:p14="http://schemas.microsoft.com/office/powerpoint/2010/main" val="2904457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95949-7DA4-4544-BAA3-2AA8E0021D0C}"/>
              </a:ext>
            </a:extLst>
          </p:cNvPr>
          <p:cNvSpPr>
            <a:spLocks noGrp="1"/>
          </p:cNvSpPr>
          <p:nvPr>
            <p:ph type="title"/>
          </p:nvPr>
        </p:nvSpPr>
        <p:spPr>
          <a:xfrm>
            <a:off x="913775" y="-39755"/>
            <a:ext cx="10364451" cy="1192696"/>
          </a:xfrm>
        </p:spPr>
        <p:txBody>
          <a:bodyPr>
            <a:normAutofit/>
          </a:bodyPr>
          <a:lstStyle/>
          <a:p>
            <a:r>
              <a:rPr lang="en-US" b="1" dirty="0">
                <a:latin typeface="Times New Roman" panose="02020603050405020304" pitchFamily="18" charset="0"/>
                <a:cs typeface="Times New Roman" panose="02020603050405020304" pitchFamily="18" charset="0"/>
              </a:rPr>
              <a:t>Creating a branch</a:t>
            </a:r>
          </a:p>
        </p:txBody>
      </p:sp>
      <p:sp>
        <p:nvSpPr>
          <p:cNvPr id="3" name="Content Placeholder 2">
            <a:extLst>
              <a:ext uri="{FF2B5EF4-FFF2-40B4-BE49-F238E27FC236}">
                <a16:creationId xmlns:a16="http://schemas.microsoft.com/office/drawing/2014/main" id="{46E69E0E-2BEF-4CEF-99A1-FC23B055479D}"/>
              </a:ext>
            </a:extLst>
          </p:cNvPr>
          <p:cNvSpPr>
            <a:spLocks noGrp="1"/>
          </p:cNvSpPr>
          <p:nvPr>
            <p:ph sz="quarter" idx="13"/>
          </p:nvPr>
        </p:nvSpPr>
        <p:spPr>
          <a:xfrm>
            <a:off x="0" y="1020417"/>
            <a:ext cx="12192000" cy="5671931"/>
          </a:xfrm>
        </p:spPr>
        <p:txBody>
          <a:bodyPr/>
          <a:lstStyle/>
          <a:p>
            <a:r>
              <a:rPr lang="en-US" cap="none" dirty="0">
                <a:latin typeface="Times New Roman" panose="02020603050405020304" pitchFamily="18" charset="0"/>
                <a:cs typeface="Times New Roman" panose="02020603050405020304" pitchFamily="18" charset="0"/>
              </a:rPr>
              <a:t>I created a branch named “ </a:t>
            </a:r>
            <a:r>
              <a:rPr lang="en-US" cap="none" dirty="0" err="1">
                <a:latin typeface="Times New Roman" panose="02020603050405020304" pitchFamily="18" charset="0"/>
                <a:cs typeface="Times New Roman" panose="02020603050405020304" pitchFamily="18" charset="0"/>
              </a:rPr>
              <a:t>mybranch</a:t>
            </a:r>
            <a:r>
              <a:rPr lang="en-US" cap="none" dirty="0">
                <a:latin typeface="Times New Roman" panose="02020603050405020304" pitchFamily="18" charset="0"/>
                <a:cs typeface="Times New Roman" panose="02020603050405020304" pitchFamily="18" charset="0"/>
              </a:rPr>
              <a:t>” and to that branch I copied some files in repository using </a:t>
            </a:r>
            <a:r>
              <a:rPr lang="en-US" cap="none" dirty="0" err="1">
                <a:latin typeface="Times New Roman" panose="02020603050405020304" pitchFamily="18" charset="0"/>
                <a:cs typeface="Times New Roman" panose="02020603050405020304" pitchFamily="18" charset="0"/>
              </a:rPr>
              <a:t>svn</a:t>
            </a:r>
            <a:r>
              <a:rPr lang="en-US" cap="none" dirty="0">
                <a:latin typeface="Times New Roman" panose="02020603050405020304" pitchFamily="18" charset="0"/>
                <a:cs typeface="Times New Roman" panose="02020603050405020304" pitchFamily="18" charset="0"/>
              </a:rPr>
              <a:t> copy command</a:t>
            </a:r>
          </a:p>
          <a:p>
            <a:pPr marL="0" indent="0">
              <a:buNone/>
            </a:pPr>
            <a:endParaRPr lang="en-US" dirty="0"/>
          </a:p>
        </p:txBody>
      </p:sp>
      <p:pic>
        <p:nvPicPr>
          <p:cNvPr id="5" name="Picture 4">
            <a:extLst>
              <a:ext uri="{FF2B5EF4-FFF2-40B4-BE49-F238E27FC236}">
                <a16:creationId xmlns:a16="http://schemas.microsoft.com/office/drawing/2014/main" id="{096583EF-16DE-4530-B936-CA3CF62E7986}"/>
              </a:ext>
            </a:extLst>
          </p:cNvPr>
          <p:cNvPicPr>
            <a:picLocks noChangeAspect="1"/>
          </p:cNvPicPr>
          <p:nvPr/>
        </p:nvPicPr>
        <p:blipFill>
          <a:blip r:embed="rId2"/>
          <a:stretch>
            <a:fillRect/>
          </a:stretch>
        </p:blipFill>
        <p:spPr>
          <a:xfrm>
            <a:off x="6983896" y="1842050"/>
            <a:ext cx="5106192" cy="5015949"/>
          </a:xfrm>
          <a:prstGeom prst="rect">
            <a:avLst/>
          </a:prstGeom>
        </p:spPr>
      </p:pic>
      <p:pic>
        <p:nvPicPr>
          <p:cNvPr id="7" name="Picture 6">
            <a:extLst>
              <a:ext uri="{FF2B5EF4-FFF2-40B4-BE49-F238E27FC236}">
                <a16:creationId xmlns:a16="http://schemas.microsoft.com/office/drawing/2014/main" id="{B5C9A3B1-2F37-4792-8FCF-8718917525CC}"/>
              </a:ext>
            </a:extLst>
          </p:cNvPr>
          <p:cNvPicPr>
            <a:picLocks noChangeAspect="1"/>
          </p:cNvPicPr>
          <p:nvPr/>
        </p:nvPicPr>
        <p:blipFill>
          <a:blip r:embed="rId3"/>
          <a:stretch>
            <a:fillRect/>
          </a:stretch>
        </p:blipFill>
        <p:spPr>
          <a:xfrm>
            <a:off x="0" y="1842051"/>
            <a:ext cx="5989983" cy="4850297"/>
          </a:xfrm>
          <a:prstGeom prst="rect">
            <a:avLst/>
          </a:prstGeom>
        </p:spPr>
      </p:pic>
      <p:cxnSp>
        <p:nvCxnSpPr>
          <p:cNvPr id="9" name="Straight Arrow Connector 8">
            <a:extLst>
              <a:ext uri="{FF2B5EF4-FFF2-40B4-BE49-F238E27FC236}">
                <a16:creationId xmlns:a16="http://schemas.microsoft.com/office/drawing/2014/main" id="{E5DBD837-D4A6-447C-9E7F-C6ACB97D8EB6}"/>
              </a:ext>
            </a:extLst>
          </p:cNvPr>
          <p:cNvCxnSpPr>
            <a:cxnSpLocks/>
            <a:stCxn id="7" idx="3"/>
          </p:cNvCxnSpPr>
          <p:nvPr/>
        </p:nvCxnSpPr>
        <p:spPr>
          <a:xfrm>
            <a:off x="5989983" y="4267200"/>
            <a:ext cx="9939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0783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B5D20-788F-4040-951F-39ABE7FF4C87}"/>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Git VS SVN</a:t>
            </a:r>
          </a:p>
        </p:txBody>
      </p:sp>
      <p:sp>
        <p:nvSpPr>
          <p:cNvPr id="3" name="Content Placeholder 2">
            <a:extLst>
              <a:ext uri="{FF2B5EF4-FFF2-40B4-BE49-F238E27FC236}">
                <a16:creationId xmlns:a16="http://schemas.microsoft.com/office/drawing/2014/main" id="{5DAFD16A-9605-448B-9626-1D86CE0B5905}"/>
              </a:ext>
            </a:extLst>
          </p:cNvPr>
          <p:cNvSpPr>
            <a:spLocks noGrp="1"/>
          </p:cNvSpPr>
          <p:nvPr>
            <p:ph sz="quarter" idx="13"/>
          </p:nvPr>
        </p:nvSpPr>
        <p:spPr>
          <a:xfrm>
            <a:off x="0" y="2396836"/>
            <a:ext cx="12192000" cy="4461164"/>
          </a:xfrm>
        </p:spPr>
        <p:txBody>
          <a:bodyPr>
            <a:normAutofit fontScale="92500" lnSpcReduction="20000"/>
          </a:bodyPr>
          <a:lstStyle/>
          <a:p>
            <a:r>
              <a:rPr lang="en-US" sz="2200" cap="none" dirty="0">
                <a:latin typeface="Times New Roman" panose="02020603050405020304" pitchFamily="18" charset="0"/>
                <a:cs typeface="Times New Roman" panose="02020603050405020304" pitchFamily="18" charset="0"/>
              </a:rPr>
              <a:t>Like these commands </a:t>
            </a:r>
            <a:r>
              <a:rPr lang="en-US" sz="2200" cap="none" dirty="0" err="1">
                <a:latin typeface="Times New Roman" panose="02020603050405020304" pitchFamily="18" charset="0"/>
                <a:cs typeface="Times New Roman" panose="02020603050405020304" pitchFamily="18" charset="0"/>
              </a:rPr>
              <a:t>svn</a:t>
            </a:r>
            <a:r>
              <a:rPr lang="en-US" sz="2200" cap="none" dirty="0">
                <a:latin typeface="Times New Roman" panose="02020603050405020304" pitchFamily="18" charset="0"/>
                <a:cs typeface="Times New Roman" panose="02020603050405020304" pitchFamily="18" charset="0"/>
              </a:rPr>
              <a:t> contains several other commands like </a:t>
            </a:r>
            <a:r>
              <a:rPr lang="en-US" sz="2200" cap="none" dirty="0" err="1">
                <a:latin typeface="Times New Roman" panose="02020603050405020304" pitchFamily="18" charset="0"/>
                <a:cs typeface="Times New Roman" panose="02020603050405020304" pitchFamily="18" charset="0"/>
              </a:rPr>
              <a:t>svn</a:t>
            </a:r>
            <a:r>
              <a:rPr lang="en-US" sz="2200" cap="none" dirty="0">
                <a:latin typeface="Times New Roman" panose="02020603050405020304" pitchFamily="18" charset="0"/>
                <a:cs typeface="Times New Roman" panose="02020603050405020304" pitchFamily="18" charset="0"/>
              </a:rPr>
              <a:t> diff, </a:t>
            </a:r>
            <a:r>
              <a:rPr lang="en-US" sz="2200" cap="none" dirty="0" err="1">
                <a:latin typeface="Times New Roman" panose="02020603050405020304" pitchFamily="18" charset="0"/>
                <a:cs typeface="Times New Roman" panose="02020603050405020304" pitchFamily="18" charset="0"/>
              </a:rPr>
              <a:t>svn</a:t>
            </a:r>
            <a:r>
              <a:rPr lang="en-US" sz="2200" cap="none" dirty="0">
                <a:latin typeface="Times New Roman" panose="02020603050405020304" pitchFamily="18" charset="0"/>
                <a:cs typeface="Times New Roman" panose="02020603050405020304" pitchFamily="18" charset="0"/>
              </a:rPr>
              <a:t> merge, </a:t>
            </a:r>
            <a:r>
              <a:rPr lang="en-US" sz="2200" cap="none" dirty="0" err="1">
                <a:latin typeface="Times New Roman" panose="02020603050405020304" pitchFamily="18" charset="0"/>
                <a:cs typeface="Times New Roman" panose="02020603050405020304" pitchFamily="18" charset="0"/>
              </a:rPr>
              <a:t>svn</a:t>
            </a:r>
            <a:r>
              <a:rPr lang="en-US" sz="2200" cap="none" dirty="0">
                <a:latin typeface="Times New Roman" panose="02020603050405020304" pitchFamily="18" charset="0"/>
                <a:cs typeface="Times New Roman" panose="02020603050405020304" pitchFamily="18" charset="0"/>
              </a:rPr>
              <a:t> status, etc.</a:t>
            </a:r>
          </a:p>
          <a:p>
            <a:r>
              <a:rPr lang="en-US" sz="2200" cap="none" dirty="0">
                <a:latin typeface="Times New Roman" panose="02020603050405020304" pitchFamily="18" charset="0"/>
                <a:cs typeface="Times New Roman" panose="02020603050405020304" pitchFamily="18" charset="0"/>
              </a:rPr>
              <a:t>Also some commands in </a:t>
            </a:r>
            <a:r>
              <a:rPr lang="en-US" sz="2200" cap="none" dirty="0" err="1">
                <a:latin typeface="Times New Roman" panose="02020603050405020304" pitchFamily="18" charset="0"/>
                <a:cs typeface="Times New Roman" panose="02020603050405020304" pitchFamily="18" charset="0"/>
              </a:rPr>
              <a:t>svn</a:t>
            </a:r>
            <a:r>
              <a:rPr lang="en-US" sz="2200" cap="none" dirty="0">
                <a:latin typeface="Times New Roman" panose="02020603050405020304" pitchFamily="18" charset="0"/>
                <a:cs typeface="Times New Roman" panose="02020603050405020304" pitchFamily="18" charset="0"/>
              </a:rPr>
              <a:t> are also similar to git commands and some are different.</a:t>
            </a:r>
          </a:p>
          <a:p>
            <a:r>
              <a:rPr lang="en-US" sz="2200" cap="none" dirty="0">
                <a:latin typeface="Times New Roman" panose="02020603050405020304" pitchFamily="18" charset="0"/>
                <a:cs typeface="Times New Roman" panose="02020603050405020304" pitchFamily="18" charset="0"/>
              </a:rPr>
              <a:t>But the workflow behind these two version control systems are entirely different.</a:t>
            </a:r>
          </a:p>
          <a:p>
            <a:r>
              <a:rPr lang="en-US" sz="2200" cap="none" dirty="0">
                <a:latin typeface="Times New Roman" panose="02020603050405020304" pitchFamily="18" charset="0"/>
                <a:cs typeface="Times New Roman" panose="02020603050405020304" pitchFamily="18" charset="0"/>
              </a:rPr>
              <a:t>In git it is installed in our local workstation and it acts like both server and client , but in case of </a:t>
            </a:r>
            <a:r>
              <a:rPr lang="en-US" sz="2200" cap="none" dirty="0" err="1">
                <a:latin typeface="Times New Roman" panose="02020603050405020304" pitchFamily="18" charset="0"/>
                <a:cs typeface="Times New Roman" panose="02020603050405020304" pitchFamily="18" charset="0"/>
              </a:rPr>
              <a:t>svn</a:t>
            </a:r>
            <a:r>
              <a:rPr lang="en-US" sz="2200" cap="none" dirty="0">
                <a:latin typeface="Times New Roman" panose="02020603050405020304" pitchFamily="18" charset="0"/>
                <a:cs typeface="Times New Roman" panose="02020603050405020304" pitchFamily="18" charset="0"/>
              </a:rPr>
              <a:t> there is a separate server and client.</a:t>
            </a:r>
          </a:p>
          <a:p>
            <a:r>
              <a:rPr lang="en-US" sz="2200" cap="none" dirty="0">
                <a:latin typeface="Times New Roman" panose="02020603050405020304" pitchFamily="18" charset="0"/>
                <a:cs typeface="Times New Roman" panose="02020603050405020304" pitchFamily="18" charset="0"/>
              </a:rPr>
              <a:t>In git there is no need to download all files or versions all the </a:t>
            </a:r>
            <a:r>
              <a:rPr lang="en-US" sz="2200" cap="none" dirty="0" err="1">
                <a:latin typeface="Times New Roman" panose="02020603050405020304" pitchFamily="18" charset="0"/>
                <a:cs typeface="Times New Roman" panose="02020603050405020304" pitchFamily="18" charset="0"/>
              </a:rPr>
              <a:t>time,but</a:t>
            </a:r>
            <a:r>
              <a:rPr lang="en-US" sz="2200" cap="none" dirty="0">
                <a:latin typeface="Times New Roman" panose="02020603050405020304" pitchFamily="18" charset="0"/>
                <a:cs typeface="Times New Roman" panose="02020603050405020304" pitchFamily="18" charset="0"/>
              </a:rPr>
              <a:t> it is opposite in case of </a:t>
            </a:r>
            <a:r>
              <a:rPr lang="en-US" sz="2200" cap="none" dirty="0" err="1">
                <a:latin typeface="Times New Roman" panose="02020603050405020304" pitchFamily="18" charset="0"/>
                <a:cs typeface="Times New Roman" panose="02020603050405020304" pitchFamily="18" charset="0"/>
              </a:rPr>
              <a:t>svn</a:t>
            </a:r>
            <a:endParaRPr lang="en-US" sz="2200" cap="none" dirty="0">
              <a:latin typeface="Times New Roman" panose="02020603050405020304" pitchFamily="18" charset="0"/>
              <a:cs typeface="Times New Roman" panose="02020603050405020304" pitchFamily="18" charset="0"/>
            </a:endParaRPr>
          </a:p>
          <a:p>
            <a:r>
              <a:rPr lang="en-US" sz="2200" cap="none" dirty="0">
                <a:latin typeface="Times New Roman" panose="02020603050405020304" pitchFamily="18" charset="0"/>
                <a:cs typeface="Times New Roman" panose="02020603050405020304" pitchFamily="18" charset="0"/>
              </a:rPr>
              <a:t>That means in </a:t>
            </a:r>
            <a:r>
              <a:rPr lang="en-US" sz="2200" cap="none" dirty="0" err="1">
                <a:latin typeface="Times New Roman" panose="02020603050405020304" pitchFamily="18" charset="0"/>
                <a:cs typeface="Times New Roman" panose="02020603050405020304" pitchFamily="18" charset="0"/>
              </a:rPr>
              <a:t>svn</a:t>
            </a:r>
            <a:r>
              <a:rPr lang="en-US" sz="2200" cap="none" dirty="0">
                <a:latin typeface="Times New Roman" panose="02020603050405020304" pitchFamily="18" charset="0"/>
                <a:cs typeface="Times New Roman" panose="02020603050405020304" pitchFamily="18" charset="0"/>
              </a:rPr>
              <a:t> user always need to checkout and commit changes back to the server and for all these operations constant internet connectivity is necessary.</a:t>
            </a:r>
          </a:p>
          <a:p>
            <a:r>
              <a:rPr lang="en-US" sz="2200" cap="none" dirty="0">
                <a:latin typeface="Times New Roman" panose="02020603050405020304" pitchFamily="18" charset="0"/>
                <a:cs typeface="Times New Roman" panose="02020603050405020304" pitchFamily="18" charset="0"/>
              </a:rPr>
              <a:t>And in case of branching in </a:t>
            </a:r>
            <a:r>
              <a:rPr lang="en-US" sz="2200" cap="none" dirty="0" err="1">
                <a:latin typeface="Times New Roman" panose="02020603050405020304" pitchFamily="18" charset="0"/>
                <a:cs typeface="Times New Roman" panose="02020603050405020304" pitchFamily="18" charset="0"/>
              </a:rPr>
              <a:t>svn</a:t>
            </a:r>
            <a:r>
              <a:rPr lang="en-US" sz="2200" cap="none" dirty="0">
                <a:latin typeface="Times New Roman" panose="02020603050405020304" pitchFamily="18" charset="0"/>
                <a:cs typeface="Times New Roman" panose="02020603050405020304" pitchFamily="18" charset="0"/>
              </a:rPr>
              <a:t>, branches are created as directories inside a repository but git branches are only references to certain commits.</a:t>
            </a:r>
          </a:p>
          <a:p>
            <a:pPr marL="0" indent="0">
              <a:buNone/>
            </a:pPr>
            <a:r>
              <a:rPr lang="en-US" sz="2200" cap="none" dirty="0">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1061477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99751-3F49-454A-AA52-FBF44EEAE159}"/>
              </a:ext>
            </a:extLst>
          </p:cNvPr>
          <p:cNvSpPr>
            <a:spLocks noGrp="1"/>
          </p:cNvSpPr>
          <p:nvPr>
            <p:ph type="title"/>
          </p:nvPr>
        </p:nvSpPr>
        <p:spPr>
          <a:xfrm>
            <a:off x="913775" y="0"/>
            <a:ext cx="10364451" cy="665018"/>
          </a:xfrm>
        </p:spPr>
        <p:txBody>
          <a:bodyPr/>
          <a:lstStyle/>
          <a:p>
            <a:r>
              <a:rPr lang="en-US" b="1" dirty="0">
                <a:latin typeface="Times New Roman" panose="02020603050405020304" pitchFamily="18" charset="0"/>
                <a:cs typeface="Times New Roman" panose="02020603050405020304" pitchFamily="18" charset="0"/>
              </a:rPr>
              <a:t>Git vs </a:t>
            </a:r>
            <a:r>
              <a:rPr lang="en-US" b="1" dirty="0" err="1">
                <a:latin typeface="Times New Roman" panose="02020603050405020304" pitchFamily="18" charset="0"/>
                <a:cs typeface="Times New Roman" panose="02020603050405020304" pitchFamily="18" charset="0"/>
              </a:rPr>
              <a:t>svn</a:t>
            </a:r>
            <a:r>
              <a:rPr lang="en-US" b="1" dirty="0">
                <a:latin typeface="Times New Roman" panose="02020603050405020304" pitchFamily="18" charset="0"/>
                <a:cs typeface="Times New Roman" panose="02020603050405020304" pitchFamily="18" charset="0"/>
              </a:rPr>
              <a:t> commands</a:t>
            </a:r>
          </a:p>
        </p:txBody>
      </p:sp>
      <p:sp>
        <p:nvSpPr>
          <p:cNvPr id="3" name="Content Placeholder 2">
            <a:extLst>
              <a:ext uri="{FF2B5EF4-FFF2-40B4-BE49-F238E27FC236}">
                <a16:creationId xmlns:a16="http://schemas.microsoft.com/office/drawing/2014/main" id="{C3E39249-98B9-45CB-8E40-18C5C477D0DB}"/>
              </a:ext>
            </a:extLst>
          </p:cNvPr>
          <p:cNvSpPr>
            <a:spLocks noGrp="1"/>
          </p:cNvSpPr>
          <p:nvPr>
            <p:ph sz="quarter" idx="13"/>
          </p:nvPr>
        </p:nvSpPr>
        <p:spPr>
          <a:xfrm>
            <a:off x="124691" y="942109"/>
            <a:ext cx="11956473" cy="5791199"/>
          </a:xfrm>
        </p:spPr>
        <p:txBody>
          <a:bodyPr/>
          <a:lstStyle/>
          <a:p>
            <a:r>
              <a:rPr lang="en-US" cap="none" dirty="0">
                <a:latin typeface="Times New Roman" panose="02020603050405020304" pitchFamily="18" charset="0"/>
                <a:cs typeface="Times New Roman" panose="02020603050405020304" pitchFamily="18" charset="0"/>
              </a:rPr>
              <a:t>Some of the important commands using in git and </a:t>
            </a:r>
            <a:r>
              <a:rPr lang="en-US" cap="none" dirty="0" err="1">
                <a:latin typeface="Times New Roman" panose="02020603050405020304" pitchFamily="18" charset="0"/>
                <a:cs typeface="Times New Roman" panose="02020603050405020304" pitchFamily="18" charset="0"/>
              </a:rPr>
              <a:t>svn</a:t>
            </a:r>
            <a:r>
              <a:rPr lang="en-US" cap="none" dirty="0">
                <a:latin typeface="Times New Roman" panose="02020603050405020304" pitchFamily="18" charset="0"/>
                <a:cs typeface="Times New Roman" panose="02020603050405020304" pitchFamily="18" charset="0"/>
              </a:rPr>
              <a:t> are as follows:</a:t>
            </a:r>
          </a:p>
          <a:p>
            <a:pPr marL="0" indent="0">
              <a:buNone/>
            </a:pPr>
            <a:endParaRPr lang="en-US" dirty="0"/>
          </a:p>
        </p:txBody>
      </p:sp>
      <p:graphicFrame>
        <p:nvGraphicFramePr>
          <p:cNvPr id="4" name="Table 3">
            <a:extLst>
              <a:ext uri="{FF2B5EF4-FFF2-40B4-BE49-F238E27FC236}">
                <a16:creationId xmlns:a16="http://schemas.microsoft.com/office/drawing/2014/main" id="{0236C887-2178-4F68-8EC3-33573109E1EE}"/>
              </a:ext>
            </a:extLst>
          </p:cNvPr>
          <p:cNvGraphicFramePr>
            <a:graphicFrameLocks noGrp="1"/>
          </p:cNvGraphicFramePr>
          <p:nvPr>
            <p:extLst>
              <p:ext uri="{D42A27DB-BD31-4B8C-83A1-F6EECF244321}">
                <p14:modId xmlns:p14="http://schemas.microsoft.com/office/powerpoint/2010/main" val="1026794005"/>
              </p:ext>
            </p:extLst>
          </p:nvPr>
        </p:nvGraphicFramePr>
        <p:xfrm>
          <a:off x="1039090" y="1981200"/>
          <a:ext cx="9892146" cy="4211783"/>
        </p:xfrm>
        <a:graphic>
          <a:graphicData uri="http://schemas.openxmlformats.org/drawingml/2006/table">
            <a:tbl>
              <a:tblPr firstRow="1" bandRow="1">
                <a:tableStyleId>{5C22544A-7EE6-4342-B048-85BDC9FD1C3A}</a:tableStyleId>
              </a:tblPr>
              <a:tblGrid>
                <a:gridCol w="3297382">
                  <a:extLst>
                    <a:ext uri="{9D8B030D-6E8A-4147-A177-3AD203B41FA5}">
                      <a16:colId xmlns:a16="http://schemas.microsoft.com/office/drawing/2014/main" val="783621695"/>
                    </a:ext>
                  </a:extLst>
                </a:gridCol>
                <a:gridCol w="3297382">
                  <a:extLst>
                    <a:ext uri="{9D8B030D-6E8A-4147-A177-3AD203B41FA5}">
                      <a16:colId xmlns:a16="http://schemas.microsoft.com/office/drawing/2014/main" val="1934988349"/>
                    </a:ext>
                  </a:extLst>
                </a:gridCol>
                <a:gridCol w="3297382">
                  <a:extLst>
                    <a:ext uri="{9D8B030D-6E8A-4147-A177-3AD203B41FA5}">
                      <a16:colId xmlns:a16="http://schemas.microsoft.com/office/drawing/2014/main" val="74418357"/>
                    </a:ext>
                  </a:extLst>
                </a:gridCol>
              </a:tblGrid>
              <a:tr h="623968">
                <a:tc>
                  <a:txBody>
                    <a:bodyPr/>
                    <a:lstStyle/>
                    <a:p>
                      <a:r>
                        <a:rPr lang="en-US" dirty="0"/>
                        <a:t>operation</a:t>
                      </a:r>
                    </a:p>
                  </a:txBody>
                  <a:tcPr/>
                </a:tc>
                <a:tc>
                  <a:txBody>
                    <a:bodyPr/>
                    <a:lstStyle/>
                    <a:p>
                      <a:r>
                        <a:rPr lang="en-US" dirty="0" err="1"/>
                        <a:t>svn</a:t>
                      </a:r>
                      <a:r>
                        <a:rPr lang="en-US" dirty="0"/>
                        <a:t> commands</a:t>
                      </a:r>
                    </a:p>
                  </a:txBody>
                  <a:tcPr/>
                </a:tc>
                <a:tc>
                  <a:txBody>
                    <a:bodyPr/>
                    <a:lstStyle/>
                    <a:p>
                      <a:r>
                        <a:rPr lang="en-US" dirty="0"/>
                        <a:t>Git commands</a:t>
                      </a:r>
                    </a:p>
                  </a:txBody>
                  <a:tcPr/>
                </a:tc>
                <a:extLst>
                  <a:ext uri="{0D108BD9-81ED-4DB2-BD59-A6C34878D82A}">
                    <a16:rowId xmlns:a16="http://schemas.microsoft.com/office/drawing/2014/main" val="1117203623"/>
                  </a:ext>
                </a:extLst>
              </a:tr>
              <a:tr h="623968">
                <a:tc>
                  <a:txBody>
                    <a:bodyPr/>
                    <a:lstStyle/>
                    <a:p>
                      <a:r>
                        <a:rPr lang="en-US" dirty="0"/>
                        <a:t>Creates new repo</a:t>
                      </a:r>
                    </a:p>
                  </a:txBody>
                  <a:tcPr/>
                </a:tc>
                <a:tc>
                  <a:txBody>
                    <a:bodyPr/>
                    <a:lstStyle/>
                    <a:p>
                      <a:r>
                        <a:rPr lang="en-US" dirty="0" err="1"/>
                        <a:t>svnadmin</a:t>
                      </a:r>
                      <a:r>
                        <a:rPr lang="en-US" dirty="0"/>
                        <a:t> create</a:t>
                      </a:r>
                    </a:p>
                  </a:txBody>
                  <a:tcPr/>
                </a:tc>
                <a:tc>
                  <a:txBody>
                    <a:bodyPr/>
                    <a:lstStyle/>
                    <a:p>
                      <a:r>
                        <a:rPr lang="en-US" dirty="0"/>
                        <a:t>git </a:t>
                      </a:r>
                      <a:r>
                        <a:rPr lang="en-US" dirty="0" err="1"/>
                        <a:t>init</a:t>
                      </a:r>
                      <a:endParaRPr lang="en-US" dirty="0"/>
                    </a:p>
                  </a:txBody>
                  <a:tcPr/>
                </a:tc>
                <a:extLst>
                  <a:ext uri="{0D108BD9-81ED-4DB2-BD59-A6C34878D82A}">
                    <a16:rowId xmlns:a16="http://schemas.microsoft.com/office/drawing/2014/main" val="640037519"/>
                  </a:ext>
                </a:extLst>
              </a:tr>
              <a:tr h="623968">
                <a:tc>
                  <a:txBody>
                    <a:bodyPr/>
                    <a:lstStyle/>
                    <a:p>
                      <a:r>
                        <a:rPr lang="en-US" dirty="0"/>
                        <a:t>Copy files into local workplace</a:t>
                      </a:r>
                    </a:p>
                  </a:txBody>
                  <a:tcPr/>
                </a:tc>
                <a:tc>
                  <a:txBody>
                    <a:bodyPr/>
                    <a:lstStyle/>
                    <a:p>
                      <a:r>
                        <a:rPr lang="en-US" dirty="0" err="1"/>
                        <a:t>svn</a:t>
                      </a:r>
                      <a:r>
                        <a:rPr lang="en-US" dirty="0"/>
                        <a:t> checkout &lt;URL&gt;</a:t>
                      </a:r>
                    </a:p>
                  </a:txBody>
                  <a:tcPr/>
                </a:tc>
                <a:tc>
                  <a:txBody>
                    <a:bodyPr/>
                    <a:lstStyle/>
                    <a:p>
                      <a:r>
                        <a:rPr lang="en-US" dirty="0"/>
                        <a:t>git clone or git fetch</a:t>
                      </a:r>
                    </a:p>
                  </a:txBody>
                  <a:tcPr/>
                </a:tc>
                <a:extLst>
                  <a:ext uri="{0D108BD9-81ED-4DB2-BD59-A6C34878D82A}">
                    <a16:rowId xmlns:a16="http://schemas.microsoft.com/office/drawing/2014/main" val="991069447"/>
                  </a:ext>
                </a:extLst>
              </a:tr>
              <a:tr h="1091943">
                <a:tc>
                  <a:txBody>
                    <a:bodyPr/>
                    <a:lstStyle/>
                    <a:p>
                      <a:r>
                        <a:rPr lang="en-US" dirty="0"/>
                        <a:t>Send back changes to remote repo or main project version</a:t>
                      </a:r>
                    </a:p>
                  </a:txBody>
                  <a:tcPr/>
                </a:tc>
                <a:tc>
                  <a:txBody>
                    <a:bodyPr/>
                    <a:lstStyle/>
                    <a:p>
                      <a:r>
                        <a:rPr lang="en-US" dirty="0" err="1"/>
                        <a:t>svn</a:t>
                      </a:r>
                      <a:r>
                        <a:rPr lang="en-US" dirty="0"/>
                        <a:t> commit</a:t>
                      </a:r>
                    </a:p>
                  </a:txBody>
                  <a:tcPr/>
                </a:tc>
                <a:tc>
                  <a:txBody>
                    <a:bodyPr/>
                    <a:lstStyle/>
                    <a:p>
                      <a:r>
                        <a:rPr lang="en-US" dirty="0"/>
                        <a:t>git commit</a:t>
                      </a:r>
                    </a:p>
                  </a:txBody>
                  <a:tcPr/>
                </a:tc>
                <a:extLst>
                  <a:ext uri="{0D108BD9-81ED-4DB2-BD59-A6C34878D82A}">
                    <a16:rowId xmlns:a16="http://schemas.microsoft.com/office/drawing/2014/main" val="11936320"/>
                  </a:ext>
                </a:extLst>
              </a:tr>
              <a:tr h="623968">
                <a:tc>
                  <a:txBody>
                    <a:bodyPr/>
                    <a:lstStyle/>
                    <a:p>
                      <a:r>
                        <a:rPr lang="en-US" dirty="0"/>
                        <a:t>Add a new file to repo</a:t>
                      </a:r>
                    </a:p>
                  </a:txBody>
                  <a:tcPr/>
                </a:tc>
                <a:tc>
                  <a:txBody>
                    <a:bodyPr/>
                    <a:lstStyle/>
                    <a:p>
                      <a:r>
                        <a:rPr lang="en-US" dirty="0" err="1"/>
                        <a:t>svn</a:t>
                      </a:r>
                      <a:r>
                        <a:rPr lang="en-US" dirty="0"/>
                        <a:t> import</a:t>
                      </a:r>
                    </a:p>
                  </a:txBody>
                  <a:tcPr/>
                </a:tc>
                <a:tc>
                  <a:txBody>
                    <a:bodyPr/>
                    <a:lstStyle/>
                    <a:p>
                      <a:r>
                        <a:rPr lang="en-US" dirty="0"/>
                        <a:t>git add</a:t>
                      </a:r>
                    </a:p>
                  </a:txBody>
                  <a:tcPr/>
                </a:tc>
                <a:extLst>
                  <a:ext uri="{0D108BD9-81ED-4DB2-BD59-A6C34878D82A}">
                    <a16:rowId xmlns:a16="http://schemas.microsoft.com/office/drawing/2014/main" val="1218794021"/>
                  </a:ext>
                </a:extLst>
              </a:tr>
              <a:tr h="623968">
                <a:tc>
                  <a:txBody>
                    <a:bodyPr/>
                    <a:lstStyle/>
                    <a:p>
                      <a:r>
                        <a:rPr lang="en-US" dirty="0"/>
                        <a:t>Compares  changes in files</a:t>
                      </a:r>
                    </a:p>
                  </a:txBody>
                  <a:tcPr/>
                </a:tc>
                <a:tc>
                  <a:txBody>
                    <a:bodyPr/>
                    <a:lstStyle/>
                    <a:p>
                      <a:r>
                        <a:rPr lang="en-US" dirty="0" err="1"/>
                        <a:t>svn</a:t>
                      </a:r>
                      <a:r>
                        <a:rPr lang="en-US" dirty="0"/>
                        <a:t> diff</a:t>
                      </a:r>
                    </a:p>
                  </a:txBody>
                  <a:tcPr/>
                </a:tc>
                <a:tc>
                  <a:txBody>
                    <a:bodyPr/>
                    <a:lstStyle/>
                    <a:p>
                      <a:r>
                        <a:rPr lang="en-US" dirty="0"/>
                        <a:t>git diff</a:t>
                      </a:r>
                    </a:p>
                  </a:txBody>
                  <a:tcPr/>
                </a:tc>
                <a:extLst>
                  <a:ext uri="{0D108BD9-81ED-4DB2-BD59-A6C34878D82A}">
                    <a16:rowId xmlns:a16="http://schemas.microsoft.com/office/drawing/2014/main" val="127907208"/>
                  </a:ext>
                </a:extLst>
              </a:tr>
            </a:tbl>
          </a:graphicData>
        </a:graphic>
      </p:graphicFrame>
    </p:spTree>
    <p:extLst>
      <p:ext uri="{BB962C8B-B14F-4D97-AF65-F5344CB8AC3E}">
        <p14:creationId xmlns:p14="http://schemas.microsoft.com/office/powerpoint/2010/main" val="2785401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FEBDF-2721-472C-A2CA-EC5B930C6699}"/>
              </a:ext>
            </a:extLst>
          </p:cNvPr>
          <p:cNvSpPr>
            <a:spLocks noGrp="1"/>
          </p:cNvSpPr>
          <p:nvPr>
            <p:ph type="title"/>
          </p:nvPr>
        </p:nvSpPr>
        <p:spPr>
          <a:xfrm>
            <a:off x="913775" y="1"/>
            <a:ext cx="10364451" cy="761999"/>
          </a:xfrm>
        </p:spPr>
        <p:txBody>
          <a:bodyPr>
            <a:normAutofit/>
          </a:bodyPr>
          <a:lstStyle/>
          <a:p>
            <a:r>
              <a:rPr lang="en-US" b="1" u="sng"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B93EC62C-0F4F-48BB-83D9-1C618F395B1B}"/>
              </a:ext>
            </a:extLst>
          </p:cNvPr>
          <p:cNvSpPr>
            <a:spLocks noGrp="1"/>
          </p:cNvSpPr>
          <p:nvPr>
            <p:ph sz="quarter" idx="13"/>
          </p:nvPr>
        </p:nvSpPr>
        <p:spPr>
          <a:xfrm>
            <a:off x="913774" y="1302327"/>
            <a:ext cx="10363826" cy="5430982"/>
          </a:xfrm>
        </p:spPr>
        <p:txBody>
          <a:bodyPr>
            <a:noAutofit/>
          </a:bodyPr>
          <a:lstStyle/>
          <a:p>
            <a:pPr marL="0" indent="0">
              <a:buNone/>
            </a:pPr>
            <a:r>
              <a:rPr lang="en-US" cap="none" dirty="0">
                <a:latin typeface="Times New Roman" panose="02020603050405020304" pitchFamily="18" charset="0"/>
                <a:cs typeface="Times New Roman" panose="02020603050405020304" pitchFamily="18" charset="0"/>
              </a:rPr>
              <a:t>After studying and using </a:t>
            </a:r>
            <a:r>
              <a:rPr lang="en-US" cap="none" dirty="0" err="1">
                <a:latin typeface="Times New Roman" panose="02020603050405020304" pitchFamily="18" charset="0"/>
                <a:cs typeface="Times New Roman" panose="02020603050405020304" pitchFamily="18" charset="0"/>
              </a:rPr>
              <a:t>centralised</a:t>
            </a:r>
            <a:r>
              <a:rPr lang="en-US" cap="none" dirty="0">
                <a:latin typeface="Times New Roman" panose="02020603050405020304" pitchFamily="18" charset="0"/>
                <a:cs typeface="Times New Roman" panose="02020603050405020304" pitchFamily="18" charset="0"/>
              </a:rPr>
              <a:t> version control and distributed version control systems , I noticed that both system have unique advantages and </a:t>
            </a:r>
            <a:r>
              <a:rPr lang="en-US" cap="none" dirty="0" err="1">
                <a:latin typeface="Times New Roman" panose="02020603050405020304" pitchFamily="18" charset="0"/>
                <a:cs typeface="Times New Roman" panose="02020603050405020304" pitchFamily="18" charset="0"/>
              </a:rPr>
              <a:t>disadvantages.That</a:t>
            </a:r>
            <a:r>
              <a:rPr lang="en-US" cap="none" dirty="0">
                <a:latin typeface="Times New Roman" panose="02020603050405020304" pitchFamily="18" charset="0"/>
                <a:cs typeface="Times New Roman" panose="02020603050405020304" pitchFamily="18" charset="0"/>
              </a:rPr>
              <a:t> means in storing large binary files and checking out faster is more flexible in case of </a:t>
            </a:r>
            <a:r>
              <a:rPr lang="en-US" cap="none" dirty="0" err="1">
                <a:latin typeface="Times New Roman" panose="02020603050405020304" pitchFamily="18" charset="0"/>
                <a:cs typeface="Times New Roman" panose="02020603050405020304" pitchFamily="18" charset="0"/>
              </a:rPr>
              <a:t>centralised</a:t>
            </a:r>
            <a:r>
              <a:rPr lang="en-US" cap="none" dirty="0">
                <a:latin typeface="Times New Roman" panose="02020603050405020304" pitchFamily="18" charset="0"/>
                <a:cs typeface="Times New Roman" panose="02020603050405020304" pitchFamily="18" charset="0"/>
              </a:rPr>
              <a:t> version control system. Compared to distributed </a:t>
            </a:r>
            <a:r>
              <a:rPr lang="en-US" cap="none" dirty="0" err="1">
                <a:latin typeface="Times New Roman" panose="02020603050405020304" pitchFamily="18" charset="0"/>
                <a:cs typeface="Times New Roman" panose="02020603050405020304" pitchFamily="18" charset="0"/>
              </a:rPr>
              <a:t>vc</a:t>
            </a:r>
            <a:r>
              <a:rPr lang="en-US" cap="none" dirty="0">
                <a:latin typeface="Times New Roman" panose="02020603050405020304" pitchFamily="18" charset="0"/>
                <a:cs typeface="Times New Roman" panose="02020603050405020304" pitchFamily="18" charset="0"/>
              </a:rPr>
              <a:t> like git ,</a:t>
            </a:r>
            <a:r>
              <a:rPr lang="en-US" cap="none" dirty="0" err="1">
                <a:latin typeface="Times New Roman" panose="02020603050405020304" pitchFamily="18" charset="0"/>
                <a:cs typeface="Times New Roman" panose="02020603050405020304" pitchFamily="18" charset="0"/>
              </a:rPr>
              <a:t>svn</a:t>
            </a:r>
            <a:r>
              <a:rPr lang="en-US" cap="none" dirty="0">
                <a:latin typeface="Times New Roman" panose="02020603050405020304" pitchFamily="18" charset="0"/>
                <a:cs typeface="Times New Roman" panose="02020603050405020304" pitchFamily="18" charset="0"/>
              </a:rPr>
              <a:t> is easier to </a:t>
            </a:r>
            <a:r>
              <a:rPr lang="en-US" cap="none" dirty="0" err="1">
                <a:latin typeface="Times New Roman" panose="02020603050405020304" pitchFamily="18" charset="0"/>
                <a:cs typeface="Times New Roman" panose="02020603050405020304" pitchFamily="18" charset="0"/>
              </a:rPr>
              <a:t>learn.And</a:t>
            </a:r>
            <a:r>
              <a:rPr lang="en-US" cap="none" dirty="0">
                <a:latin typeface="Times New Roman" panose="02020603050405020304" pitchFamily="18" charset="0"/>
                <a:cs typeface="Times New Roman" panose="02020603050405020304" pitchFamily="18" charset="0"/>
              </a:rPr>
              <a:t> at the same time git is better than SVN at branching  and it can be better than SVN based on our </a:t>
            </a:r>
            <a:r>
              <a:rPr lang="en-US" cap="none" dirty="0" err="1">
                <a:latin typeface="Times New Roman" panose="02020603050405020304" pitchFamily="18" charset="0"/>
                <a:cs typeface="Times New Roman" panose="02020603050405020304" pitchFamily="18" charset="0"/>
              </a:rPr>
              <a:t>needs.The</a:t>
            </a:r>
            <a:r>
              <a:rPr lang="en-US" cap="none" dirty="0">
                <a:latin typeface="Times New Roman" panose="02020603050405020304" pitchFamily="18" charset="0"/>
                <a:cs typeface="Times New Roman" panose="02020603050405020304" pitchFamily="18" charset="0"/>
              </a:rPr>
              <a:t> main thing or the basic workflow behind the </a:t>
            </a:r>
            <a:r>
              <a:rPr lang="en-US" cap="none" dirty="0" err="1">
                <a:latin typeface="Times New Roman" panose="02020603050405020304" pitchFamily="18" charset="0"/>
                <a:cs typeface="Times New Roman" panose="02020603050405020304" pitchFamily="18" charset="0"/>
              </a:rPr>
              <a:t>centralised</a:t>
            </a:r>
            <a:r>
              <a:rPr lang="en-US" cap="none" dirty="0">
                <a:latin typeface="Times New Roman" panose="02020603050405020304" pitchFamily="18" charset="0"/>
                <a:cs typeface="Times New Roman" panose="02020603050405020304" pitchFamily="18" charset="0"/>
              </a:rPr>
              <a:t> </a:t>
            </a:r>
            <a:r>
              <a:rPr lang="en-US" cap="none" dirty="0" err="1">
                <a:latin typeface="Times New Roman" panose="02020603050405020304" pitchFamily="18" charset="0"/>
                <a:cs typeface="Times New Roman" panose="02020603050405020304" pitchFamily="18" charset="0"/>
              </a:rPr>
              <a:t>vc</a:t>
            </a:r>
            <a:r>
              <a:rPr lang="en-US" cap="none" dirty="0">
                <a:latin typeface="Times New Roman" panose="02020603050405020304" pitchFamily="18" charset="0"/>
                <a:cs typeface="Times New Roman" panose="02020603050405020304" pitchFamily="18" charset="0"/>
              </a:rPr>
              <a:t> like </a:t>
            </a:r>
            <a:r>
              <a:rPr lang="en-US" cap="none" dirty="0" err="1">
                <a:latin typeface="Times New Roman" panose="02020603050405020304" pitchFamily="18" charset="0"/>
                <a:cs typeface="Times New Roman" panose="02020603050405020304" pitchFamily="18" charset="0"/>
              </a:rPr>
              <a:t>svn</a:t>
            </a:r>
            <a:r>
              <a:rPr lang="en-US" cap="none" dirty="0">
                <a:latin typeface="Times New Roman" panose="02020603050405020304" pitchFamily="18" charset="0"/>
                <a:cs typeface="Times New Roman" panose="02020603050405020304" pitchFamily="18" charset="0"/>
              </a:rPr>
              <a:t> is that we have to maintain a working copy of the major project or the code of our project maintained in the server or master </a:t>
            </a:r>
            <a:r>
              <a:rPr lang="en-US" cap="none" dirty="0" err="1">
                <a:latin typeface="Times New Roman" panose="02020603050405020304" pitchFamily="18" charset="0"/>
                <a:cs typeface="Times New Roman" panose="02020603050405020304" pitchFamily="18" charset="0"/>
              </a:rPr>
              <a:t>repo.And</a:t>
            </a:r>
            <a:r>
              <a:rPr lang="en-US" cap="none" dirty="0">
                <a:latin typeface="Times New Roman" panose="02020603050405020304" pitchFamily="18" charset="0"/>
                <a:cs typeface="Times New Roman" panose="02020603050405020304" pitchFamily="18" charset="0"/>
              </a:rPr>
              <a:t> unlike </a:t>
            </a:r>
            <a:r>
              <a:rPr lang="en-US" cap="none" dirty="0" err="1">
                <a:latin typeface="Times New Roman" panose="02020603050405020304" pitchFamily="18" charset="0"/>
                <a:cs typeface="Times New Roman" panose="02020603050405020304" pitchFamily="18" charset="0"/>
              </a:rPr>
              <a:t>git,this</a:t>
            </a:r>
            <a:r>
              <a:rPr lang="en-US" cap="none" dirty="0">
                <a:latin typeface="Times New Roman" panose="02020603050405020304" pitchFamily="18" charset="0"/>
                <a:cs typeface="Times New Roman" panose="02020603050405020304" pitchFamily="18" charset="0"/>
              </a:rPr>
              <a:t> is a server-client model and the server is the main system that keep track all the versions, if we or clients or users want to work on any project, firstly user or client needs to get the code from the  server. So the client communicates with the server and we need to take an update from the master repository and then we get the local copy of the code in our system. So once we get the latest version of the code, we can  start making changes in the code and after that, we simply need to commit those changes straight forward into the master repository. Then the changes will gets reflected int the master repo.</a:t>
            </a:r>
          </a:p>
        </p:txBody>
      </p:sp>
    </p:spTree>
    <p:extLst>
      <p:ext uri="{BB962C8B-B14F-4D97-AF65-F5344CB8AC3E}">
        <p14:creationId xmlns:p14="http://schemas.microsoft.com/office/powerpoint/2010/main" val="3848053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D6BC7-7A6E-4465-A4EE-9C409F59983D}"/>
              </a:ext>
            </a:extLst>
          </p:cNvPr>
          <p:cNvSpPr>
            <a:spLocks noGrp="1"/>
          </p:cNvSpPr>
          <p:nvPr>
            <p:ph type="title"/>
          </p:nvPr>
        </p:nvSpPr>
        <p:spPr>
          <a:xfrm>
            <a:off x="913775" y="618518"/>
            <a:ext cx="10364451" cy="822356"/>
          </a:xfrm>
        </p:spPr>
        <p:txBody>
          <a:bodyPr/>
          <a:lstStyle/>
          <a:p>
            <a:r>
              <a:rPr lang="en-US" b="1" u="sng"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396D4AAC-6E67-4412-AE87-D7A81E7B971D}"/>
              </a:ext>
            </a:extLst>
          </p:cNvPr>
          <p:cNvSpPr>
            <a:spLocks noGrp="1"/>
          </p:cNvSpPr>
          <p:nvPr>
            <p:ph sz="quarter" idx="13"/>
          </p:nvPr>
        </p:nvSpPr>
        <p:spPr>
          <a:xfrm>
            <a:off x="913774" y="1856510"/>
            <a:ext cx="10363826" cy="3934690"/>
          </a:xfrm>
        </p:spPr>
        <p:txBody>
          <a:bodyPr/>
          <a:lstStyle/>
          <a:p>
            <a:r>
              <a:rPr lang="en-US" cap="none" dirty="0">
                <a:latin typeface="Times New Roman" panose="02020603050405020304" pitchFamily="18" charset="0"/>
                <a:cs typeface="Times New Roman" panose="02020603050405020304" pitchFamily="18" charset="0"/>
                <a:hlinkClick r:id="rId2"/>
              </a:rPr>
              <a:t>https://subversion.apache.org/docs/</a:t>
            </a:r>
            <a:endParaRPr lang="en-US" cap="none" dirty="0">
              <a:latin typeface="Times New Roman" panose="02020603050405020304" pitchFamily="18" charset="0"/>
              <a:cs typeface="Times New Roman" panose="02020603050405020304" pitchFamily="18" charset="0"/>
            </a:endParaRPr>
          </a:p>
          <a:p>
            <a:r>
              <a:rPr lang="en-US" cap="none" dirty="0">
                <a:latin typeface="Times New Roman" panose="02020603050405020304" pitchFamily="18" charset="0"/>
                <a:cs typeface="Times New Roman" panose="02020603050405020304" pitchFamily="18" charset="0"/>
                <a:hlinkClick r:id="rId3"/>
              </a:rPr>
              <a:t>http://svnbook.red-bean.com/</a:t>
            </a:r>
            <a:endParaRPr lang="en-US" cap="none" dirty="0">
              <a:latin typeface="Times New Roman" panose="02020603050405020304" pitchFamily="18" charset="0"/>
              <a:cs typeface="Times New Roman" panose="02020603050405020304" pitchFamily="18" charset="0"/>
            </a:endParaRPr>
          </a:p>
          <a:p>
            <a:r>
              <a:rPr lang="en-US" cap="none" dirty="0">
                <a:latin typeface="Times New Roman" panose="02020603050405020304" pitchFamily="18" charset="0"/>
                <a:cs typeface="Times New Roman" panose="02020603050405020304" pitchFamily="18" charset="0"/>
                <a:hlinkClick r:id="rId4"/>
              </a:rPr>
              <a:t>https://tortoisesvn.net/docs/release/tortoisesvn_en/index.html</a:t>
            </a:r>
            <a:endParaRPr lang="en-US" cap="none" dirty="0">
              <a:latin typeface="Times New Roman" panose="02020603050405020304" pitchFamily="18" charset="0"/>
              <a:cs typeface="Times New Roman" panose="02020603050405020304" pitchFamily="18" charset="0"/>
            </a:endParaRPr>
          </a:p>
          <a:p>
            <a:endParaRPr lang="en-US" cap="none"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199417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30BD-776B-4681-BFAF-625B75B55AE7}"/>
              </a:ext>
            </a:extLst>
          </p:cNvPr>
          <p:cNvSpPr>
            <a:spLocks noGrp="1"/>
          </p:cNvSpPr>
          <p:nvPr>
            <p:ph type="title"/>
          </p:nvPr>
        </p:nvSpPr>
        <p:spPr/>
        <p:txBody>
          <a:bodyPr/>
          <a:lstStyle/>
          <a:p>
            <a:r>
              <a:rPr lang="en-US" b="1" u="sng" dirty="0">
                <a:latin typeface="Times New Roman" panose="02020603050405020304" pitchFamily="18" charset="0"/>
                <a:cs typeface="Times New Roman" panose="02020603050405020304" pitchFamily="18" charset="0"/>
              </a:rPr>
              <a:t>TASK</a:t>
            </a:r>
            <a:br>
              <a:rPr lang="en-US" dirty="0"/>
            </a:br>
            <a:endParaRPr lang="en-US" dirty="0"/>
          </a:p>
        </p:txBody>
      </p:sp>
      <p:sp>
        <p:nvSpPr>
          <p:cNvPr id="3" name="Content Placeholder 2">
            <a:extLst>
              <a:ext uri="{FF2B5EF4-FFF2-40B4-BE49-F238E27FC236}">
                <a16:creationId xmlns:a16="http://schemas.microsoft.com/office/drawing/2014/main" id="{68B8691E-19C9-441C-9E77-E08B1F92F39D}"/>
              </a:ext>
            </a:extLst>
          </p:cNvPr>
          <p:cNvSpPr>
            <a:spLocks noGrp="1"/>
          </p:cNvSpPr>
          <p:nvPr>
            <p:ph sz="quarter" idx="13"/>
          </p:nvPr>
        </p:nvSpPr>
        <p:spPr>
          <a:xfrm>
            <a:off x="1033044" y="2340587"/>
            <a:ext cx="10363826" cy="3424107"/>
          </a:xfrm>
        </p:spPr>
        <p:txBody>
          <a:bodyPr>
            <a:normAutofit/>
          </a:bodyPr>
          <a:lstStyle/>
          <a:p>
            <a:pPr marL="0" indent="0">
              <a:buNone/>
            </a:pPr>
            <a:r>
              <a:rPr lang="en-US" sz="2800" dirty="0">
                <a:latin typeface="Times New Roman" panose="02020603050405020304" pitchFamily="18" charset="0"/>
                <a:cs typeface="Times New Roman" panose="02020603050405020304" pitchFamily="18" charset="0"/>
              </a:rPr>
              <a:t>Install and try to work with any free </a:t>
            </a:r>
            <a:r>
              <a:rPr lang="en-US" sz="2800" dirty="0" err="1">
                <a:latin typeface="Times New Roman" panose="02020603050405020304" pitchFamily="18" charset="0"/>
                <a:cs typeface="Times New Roman" panose="02020603050405020304" pitchFamily="18" charset="0"/>
              </a:rPr>
              <a:t>centralised</a:t>
            </a:r>
            <a:r>
              <a:rPr lang="en-US" sz="2800" dirty="0">
                <a:latin typeface="Times New Roman" panose="02020603050405020304" pitchFamily="18" charset="0"/>
                <a:cs typeface="Times New Roman" panose="02020603050405020304" pitchFamily="18" charset="0"/>
              </a:rPr>
              <a:t> version control system. Explore how  software project version are tracked by the system. Try to understand how it is different from a distributed version control system(like GIT).</a:t>
            </a:r>
          </a:p>
        </p:txBody>
      </p:sp>
    </p:spTree>
    <p:extLst>
      <p:ext uri="{BB962C8B-B14F-4D97-AF65-F5344CB8AC3E}">
        <p14:creationId xmlns:p14="http://schemas.microsoft.com/office/powerpoint/2010/main" val="1779305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52528-FD56-404C-B36D-0394F9CD3878}"/>
              </a:ext>
            </a:extLst>
          </p:cNvPr>
          <p:cNvSpPr>
            <a:spLocks noGrp="1"/>
          </p:cNvSpPr>
          <p:nvPr>
            <p:ph type="title"/>
          </p:nvPr>
        </p:nvSpPr>
        <p:spPr/>
        <p:txBody>
          <a:bodyPr>
            <a:normAutofit/>
          </a:bodyPr>
          <a:lstStyle/>
          <a:p>
            <a:r>
              <a:rPr lang="en-US" sz="2800" b="1" u="sng"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9F6D788B-9B09-4550-9142-21D3E1DF0AD6}"/>
              </a:ext>
            </a:extLst>
          </p:cNvPr>
          <p:cNvSpPr>
            <a:spLocks noGrp="1"/>
          </p:cNvSpPr>
          <p:nvPr>
            <p:ph sz="quarter" idx="13"/>
          </p:nvPr>
        </p:nvSpPr>
        <p:spPr>
          <a:xfrm>
            <a:off x="1059548" y="2420101"/>
            <a:ext cx="10363826" cy="3424107"/>
          </a:xfrm>
        </p:spPr>
        <p:txBody>
          <a:bodyPr/>
          <a:lstStyle/>
          <a:p>
            <a:pPr marL="0" indent="0">
              <a:buNone/>
            </a:pPr>
            <a:r>
              <a:rPr lang="en-US" cap="none" dirty="0">
                <a:latin typeface="Times New Roman" panose="02020603050405020304" pitchFamily="18" charset="0"/>
                <a:cs typeface="Times New Roman" panose="02020603050405020304" pitchFamily="18" charset="0"/>
              </a:rPr>
              <a:t>In this presentation, I am explaining that what was I studied about the </a:t>
            </a:r>
            <a:r>
              <a:rPr lang="en-US" cap="none" dirty="0" err="1">
                <a:latin typeface="Times New Roman" panose="02020603050405020304" pitchFamily="18" charset="0"/>
                <a:cs typeface="Times New Roman" panose="02020603050405020304" pitchFamily="18" charset="0"/>
              </a:rPr>
              <a:t>centralised</a:t>
            </a:r>
            <a:r>
              <a:rPr lang="en-US" cap="none" dirty="0">
                <a:latin typeface="Times New Roman" panose="02020603050405020304" pitchFamily="18" charset="0"/>
                <a:cs typeface="Times New Roman" panose="02020603050405020304" pitchFamily="18" charset="0"/>
              </a:rPr>
              <a:t> version control system and what are the things I do for installing a </a:t>
            </a:r>
            <a:r>
              <a:rPr lang="en-US" cap="none" dirty="0" err="1">
                <a:latin typeface="Times New Roman" panose="02020603050405020304" pitchFamily="18" charset="0"/>
                <a:cs typeface="Times New Roman" panose="02020603050405020304" pitchFamily="18" charset="0"/>
              </a:rPr>
              <a:t>centralised</a:t>
            </a:r>
            <a:r>
              <a:rPr lang="en-US" cap="none" dirty="0">
                <a:latin typeface="Times New Roman" panose="02020603050405020304" pitchFamily="18" charset="0"/>
                <a:cs typeface="Times New Roman" panose="02020603050405020304" pitchFamily="18" charset="0"/>
              </a:rPr>
              <a:t> version control system and what was I learned from it to use it and what are the differences I noticed from </a:t>
            </a:r>
            <a:r>
              <a:rPr lang="en-US" cap="none" dirty="0" err="1">
                <a:latin typeface="Times New Roman" panose="02020603050405020304" pitchFamily="18" charset="0"/>
                <a:cs typeface="Times New Roman" panose="02020603050405020304" pitchFamily="18" charset="0"/>
              </a:rPr>
              <a:t>centralised</a:t>
            </a:r>
            <a:r>
              <a:rPr lang="en-US" cap="none" dirty="0">
                <a:latin typeface="Times New Roman" panose="02020603050405020304" pitchFamily="18" charset="0"/>
                <a:cs typeface="Times New Roman" panose="02020603050405020304" pitchFamily="18" charset="0"/>
              </a:rPr>
              <a:t> version control like VSN(visual </a:t>
            </a:r>
            <a:r>
              <a:rPr lang="en-US" cap="none" dirty="0" err="1">
                <a:latin typeface="Times New Roman" panose="02020603050405020304" pitchFamily="18" charset="0"/>
                <a:cs typeface="Times New Roman" panose="02020603050405020304" pitchFamily="18" charset="0"/>
              </a:rPr>
              <a:t>svn</a:t>
            </a:r>
            <a:r>
              <a:rPr lang="en-US" cap="none" dirty="0">
                <a:latin typeface="Times New Roman" panose="02020603050405020304" pitchFamily="18" charset="0"/>
                <a:cs typeface="Times New Roman" panose="02020603050405020304" pitchFamily="18" charset="0"/>
              </a:rPr>
              <a:t> server )and Tortoise </a:t>
            </a:r>
            <a:r>
              <a:rPr lang="en-US" cap="none" dirty="0" err="1">
                <a:latin typeface="Times New Roman" panose="02020603050405020304" pitchFamily="18" charset="0"/>
                <a:cs typeface="Times New Roman" panose="02020603050405020304" pitchFamily="18" charset="0"/>
              </a:rPr>
              <a:t>svn</a:t>
            </a:r>
            <a:r>
              <a:rPr lang="en-US" cap="none" dirty="0">
                <a:latin typeface="Times New Roman" panose="02020603050405020304" pitchFamily="18" charset="0"/>
                <a:cs typeface="Times New Roman" panose="02020603050405020304" pitchFamily="18" charset="0"/>
              </a:rPr>
              <a:t> client when compared to distributed version control system like GIT that have I </a:t>
            </a:r>
            <a:r>
              <a:rPr lang="en-US" cap="none" dirty="0" err="1">
                <a:latin typeface="Times New Roman" panose="02020603050405020304" pitchFamily="18" charset="0"/>
                <a:cs typeface="Times New Roman" panose="02020603050405020304" pitchFamily="18" charset="0"/>
              </a:rPr>
              <a:t>used.Here</a:t>
            </a:r>
            <a:r>
              <a:rPr lang="en-US" cap="none" dirty="0">
                <a:latin typeface="Times New Roman" panose="02020603050405020304" pitchFamily="18" charset="0"/>
                <a:cs typeface="Times New Roman" panose="02020603050405020304" pitchFamily="18" charset="0"/>
              </a:rPr>
              <a:t> I am explaining that I have installed Visual SVN server and tortoise </a:t>
            </a:r>
            <a:r>
              <a:rPr lang="en-US" cap="none" dirty="0" err="1">
                <a:latin typeface="Times New Roman" panose="02020603050405020304" pitchFamily="18" charset="0"/>
                <a:cs typeface="Times New Roman" panose="02020603050405020304" pitchFamily="18" charset="0"/>
              </a:rPr>
              <a:t>client.Also</a:t>
            </a:r>
            <a:r>
              <a:rPr lang="en-US" cap="none" dirty="0">
                <a:latin typeface="Times New Roman" panose="02020603050405020304" pitchFamily="18" charset="0"/>
                <a:cs typeface="Times New Roman" panose="02020603050405020304" pitchFamily="18" charset="0"/>
              </a:rPr>
              <a:t> I studied what are the commands used for performing different operations in this centralized version control system.</a:t>
            </a:r>
          </a:p>
        </p:txBody>
      </p:sp>
    </p:spTree>
    <p:extLst>
      <p:ext uri="{BB962C8B-B14F-4D97-AF65-F5344CB8AC3E}">
        <p14:creationId xmlns:p14="http://schemas.microsoft.com/office/powerpoint/2010/main" val="2479766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531BB-008B-402F-A7AF-58EEA7332399}"/>
              </a:ext>
            </a:extLst>
          </p:cNvPr>
          <p:cNvSpPr>
            <a:spLocks noGrp="1"/>
          </p:cNvSpPr>
          <p:nvPr>
            <p:ph type="title"/>
          </p:nvPr>
        </p:nvSpPr>
        <p:spPr/>
        <p:txBody>
          <a:bodyPr>
            <a:normAutofit/>
          </a:bodyPr>
          <a:lstStyle/>
          <a:p>
            <a:r>
              <a:rPr lang="en-US" sz="2800" u="sng" dirty="0">
                <a:latin typeface="Times New Roman" panose="02020603050405020304" pitchFamily="18" charset="0"/>
                <a:cs typeface="Times New Roman" panose="02020603050405020304" pitchFamily="18" charset="0"/>
              </a:rPr>
              <a:t>Major things I learned about </a:t>
            </a:r>
            <a:r>
              <a:rPr lang="en-US" sz="2800" u="sng" dirty="0" err="1">
                <a:latin typeface="Times New Roman" panose="02020603050405020304" pitchFamily="18" charset="0"/>
                <a:cs typeface="Times New Roman" panose="02020603050405020304" pitchFamily="18" charset="0"/>
              </a:rPr>
              <a:t>centralised</a:t>
            </a:r>
            <a:r>
              <a:rPr lang="en-US" sz="2800" u="sng" dirty="0">
                <a:latin typeface="Times New Roman" panose="02020603050405020304" pitchFamily="18" charset="0"/>
                <a:cs typeface="Times New Roman" panose="02020603050405020304" pitchFamily="18" charset="0"/>
              </a:rPr>
              <a:t> version control system</a:t>
            </a:r>
          </a:p>
        </p:txBody>
      </p:sp>
      <p:sp>
        <p:nvSpPr>
          <p:cNvPr id="3" name="Content Placeholder 2">
            <a:extLst>
              <a:ext uri="{FF2B5EF4-FFF2-40B4-BE49-F238E27FC236}">
                <a16:creationId xmlns:a16="http://schemas.microsoft.com/office/drawing/2014/main" id="{9304AD1D-10F2-40CE-A9C6-4E3946F87CB8}"/>
              </a:ext>
            </a:extLst>
          </p:cNvPr>
          <p:cNvSpPr>
            <a:spLocks noGrp="1"/>
          </p:cNvSpPr>
          <p:nvPr>
            <p:ph sz="quarter" idx="13"/>
          </p:nvPr>
        </p:nvSpPr>
        <p:spPr>
          <a:xfrm>
            <a:off x="913774" y="2367092"/>
            <a:ext cx="10363826" cy="4351760"/>
          </a:xfrm>
        </p:spPr>
        <p:txBody>
          <a:bodyPr/>
          <a:lstStyle/>
          <a:p>
            <a:r>
              <a:rPr lang="en-US" cap="none" dirty="0">
                <a:latin typeface="Times New Roman" panose="02020603050405020304" pitchFamily="18" charset="0"/>
                <a:cs typeface="Times New Roman" panose="02020603050405020304" pitchFamily="18" charset="0"/>
              </a:rPr>
              <a:t>First I learned that </a:t>
            </a:r>
            <a:r>
              <a:rPr lang="en-US" cap="none" dirty="0" err="1">
                <a:latin typeface="Times New Roman" panose="02020603050405020304" pitchFamily="18" charset="0"/>
                <a:cs typeface="Times New Roman" panose="02020603050405020304" pitchFamily="18" charset="0"/>
              </a:rPr>
              <a:t>Centralised</a:t>
            </a:r>
            <a:r>
              <a:rPr lang="en-US" cap="none" dirty="0">
                <a:latin typeface="Times New Roman" panose="02020603050405020304" pitchFamily="18" charset="0"/>
                <a:cs typeface="Times New Roman" panose="02020603050405020304" pitchFamily="18" charset="0"/>
              </a:rPr>
              <a:t> version control system is a server –client model so the server maintains all versions of code.</a:t>
            </a:r>
          </a:p>
          <a:p>
            <a:r>
              <a:rPr lang="en-US" cap="none" dirty="0">
                <a:latin typeface="Times New Roman" panose="02020603050405020304" pitchFamily="18" charset="0"/>
                <a:cs typeface="Times New Roman" panose="02020603050405020304" pitchFamily="18" charset="0"/>
              </a:rPr>
              <a:t>Therefore if I am member of a project group and I want to add any new feature to the </a:t>
            </a:r>
            <a:r>
              <a:rPr lang="en-US" cap="none" dirty="0" err="1">
                <a:latin typeface="Times New Roman" panose="02020603050405020304" pitchFamily="18" charset="0"/>
                <a:cs typeface="Times New Roman" panose="02020603050405020304" pitchFamily="18" charset="0"/>
              </a:rPr>
              <a:t>code,firstly</a:t>
            </a:r>
            <a:r>
              <a:rPr lang="en-US" cap="none" dirty="0">
                <a:latin typeface="Times New Roman" panose="02020603050405020304" pitchFamily="18" charset="0"/>
                <a:cs typeface="Times New Roman" panose="02020603050405020304" pitchFamily="18" charset="0"/>
              </a:rPr>
              <a:t> </a:t>
            </a:r>
            <a:r>
              <a:rPr lang="en-US" cap="none" dirty="0" err="1">
                <a:latin typeface="Times New Roman" panose="02020603050405020304" pitchFamily="18" charset="0"/>
                <a:cs typeface="Times New Roman" panose="02020603050405020304" pitchFamily="18" charset="0"/>
              </a:rPr>
              <a:t>i</a:t>
            </a:r>
            <a:r>
              <a:rPr lang="en-US" cap="none" dirty="0">
                <a:latin typeface="Times New Roman" panose="02020603050405020304" pitchFamily="18" charset="0"/>
                <a:cs typeface="Times New Roman" panose="02020603050405020304" pitchFamily="18" charset="0"/>
              </a:rPr>
              <a:t> need to get the full code from the server. </a:t>
            </a:r>
          </a:p>
          <a:p>
            <a:r>
              <a:rPr lang="en-US" cap="none" dirty="0">
                <a:latin typeface="Times New Roman" panose="02020603050405020304" pitchFamily="18" charset="0"/>
                <a:cs typeface="Times New Roman" panose="02020603050405020304" pitchFamily="18" charset="0"/>
              </a:rPr>
              <a:t>Then  </a:t>
            </a:r>
            <a:r>
              <a:rPr lang="en-US" cap="none" dirty="0" err="1">
                <a:latin typeface="Times New Roman" panose="02020603050405020304" pitchFamily="18" charset="0"/>
                <a:cs typeface="Times New Roman" panose="02020603050405020304" pitchFamily="18" charset="0"/>
              </a:rPr>
              <a:t>i</a:t>
            </a:r>
            <a:r>
              <a:rPr lang="en-US" cap="none" dirty="0">
                <a:latin typeface="Times New Roman" panose="02020603050405020304" pitchFamily="18" charset="0"/>
                <a:cs typeface="Times New Roman" panose="02020603050405020304" pitchFamily="18" charset="0"/>
              </a:rPr>
              <a:t> want to do any changes in the code, I want a copy of the whole version of the code in my local machine.</a:t>
            </a:r>
          </a:p>
          <a:p>
            <a:r>
              <a:rPr lang="en-US" cap="none" dirty="0">
                <a:latin typeface="Times New Roman" panose="02020603050405020304" pitchFamily="18" charset="0"/>
                <a:cs typeface="Times New Roman" panose="02020603050405020304" pitchFamily="18" charset="0"/>
              </a:rPr>
              <a:t>So once I get the copy of code, then I can do my changes to it and after that </a:t>
            </a:r>
            <a:r>
              <a:rPr lang="en-US" cap="none" dirty="0" err="1">
                <a:latin typeface="Times New Roman" panose="02020603050405020304" pitchFamily="18" charset="0"/>
                <a:cs typeface="Times New Roman" panose="02020603050405020304" pitchFamily="18" charset="0"/>
              </a:rPr>
              <a:t>i</a:t>
            </a:r>
            <a:r>
              <a:rPr lang="en-US" cap="none" dirty="0">
                <a:latin typeface="Times New Roman" panose="02020603050405020304" pitchFamily="18" charset="0"/>
                <a:cs typeface="Times New Roman" panose="02020603050405020304" pitchFamily="18" charset="0"/>
              </a:rPr>
              <a:t> need to commit those changes straight forward into the server.</a:t>
            </a:r>
          </a:p>
          <a:p>
            <a:r>
              <a:rPr lang="en-US" cap="none" dirty="0">
                <a:latin typeface="Times New Roman" panose="02020603050405020304" pitchFamily="18" charset="0"/>
                <a:cs typeface="Times New Roman" panose="02020603050405020304" pitchFamily="18" charset="0"/>
              </a:rPr>
              <a:t>Hereby I learned that in this model everything is centralized and this contains a single master repository ,it stores all the versions of the code and it contains several branches of code.  </a:t>
            </a:r>
          </a:p>
          <a:p>
            <a:endParaRPr lang="en-US" cap="none" dirty="0">
              <a:latin typeface="Times New Roman" panose="02020603050405020304" pitchFamily="18" charset="0"/>
              <a:cs typeface="Times New Roman" panose="02020603050405020304" pitchFamily="18" charset="0"/>
            </a:endParaRPr>
          </a:p>
          <a:p>
            <a:endParaRPr lang="en-US" cap="none" dirty="0">
              <a:latin typeface="Times New Roman" panose="02020603050405020304" pitchFamily="18" charset="0"/>
              <a:cs typeface="Times New Roman" panose="02020603050405020304" pitchFamily="18" charset="0"/>
            </a:endParaRPr>
          </a:p>
          <a:p>
            <a:endParaRPr lang="en-US"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4351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DA018-F2DE-4C75-AF7D-2DCCFCE79866}"/>
              </a:ext>
            </a:extLst>
          </p:cNvPr>
          <p:cNvSpPr>
            <a:spLocks noGrp="1"/>
          </p:cNvSpPr>
          <p:nvPr>
            <p:ph type="title"/>
          </p:nvPr>
        </p:nvSpPr>
        <p:spPr/>
        <p:txBody>
          <a:bodyPr>
            <a:normAutofit/>
          </a:bodyPr>
          <a:lstStyle/>
          <a:p>
            <a:r>
              <a:rPr lang="en-US" sz="3200" u="sng" dirty="0">
                <a:latin typeface="Times New Roman" panose="02020603050405020304" pitchFamily="18" charset="0"/>
                <a:cs typeface="Times New Roman" panose="02020603050405020304" pitchFamily="18" charset="0"/>
              </a:rPr>
              <a:t>Basic workflow of </a:t>
            </a:r>
            <a:r>
              <a:rPr lang="en-US" sz="3200" u="sng" dirty="0" err="1">
                <a:latin typeface="Times New Roman" panose="02020603050405020304" pitchFamily="18" charset="0"/>
                <a:cs typeface="Times New Roman" panose="02020603050405020304" pitchFamily="18" charset="0"/>
              </a:rPr>
              <a:t>cvs</a:t>
            </a:r>
            <a:r>
              <a:rPr lang="en-US" sz="3200" u="sng" dirty="0">
                <a:latin typeface="Times New Roman" panose="02020603050405020304" pitchFamily="18" charset="0"/>
                <a:cs typeface="Times New Roman" panose="02020603050405020304" pitchFamily="18" charset="0"/>
              </a:rPr>
              <a:t> that I learned</a:t>
            </a:r>
          </a:p>
        </p:txBody>
      </p:sp>
      <p:sp>
        <p:nvSpPr>
          <p:cNvPr id="3" name="Content Placeholder 2">
            <a:extLst>
              <a:ext uri="{FF2B5EF4-FFF2-40B4-BE49-F238E27FC236}">
                <a16:creationId xmlns:a16="http://schemas.microsoft.com/office/drawing/2014/main" id="{C9191C80-5D83-4905-B14D-1550D28E8E99}"/>
              </a:ext>
            </a:extLst>
          </p:cNvPr>
          <p:cNvSpPr>
            <a:spLocks noGrp="1"/>
          </p:cNvSpPr>
          <p:nvPr>
            <p:ph sz="quarter" idx="13"/>
          </p:nvPr>
        </p:nvSpPr>
        <p:spPr/>
        <p:txBody>
          <a:bodyPr/>
          <a:lstStyle/>
          <a:p>
            <a:pPr marL="0" indent="0">
              <a:buNone/>
            </a:pPr>
            <a:r>
              <a:rPr lang="en-US" cap="none" dirty="0">
                <a:latin typeface="Times New Roman" panose="02020603050405020304" pitchFamily="18" charset="0"/>
                <a:cs typeface="Times New Roman" panose="02020603050405020304" pitchFamily="18" charset="0"/>
              </a:rPr>
              <a:t>The  workflow involves in the centralized source control is getting the latest version of the code from a central repository or server that will contain other group member’s code also, making our own changes in the code and then committing or merging those changes into the central repository or server.</a:t>
            </a:r>
          </a:p>
        </p:txBody>
      </p:sp>
    </p:spTree>
    <p:extLst>
      <p:ext uri="{BB962C8B-B14F-4D97-AF65-F5344CB8AC3E}">
        <p14:creationId xmlns:p14="http://schemas.microsoft.com/office/powerpoint/2010/main" val="676509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6C474-F569-4E29-9724-4EBCCE0A469F}"/>
              </a:ext>
            </a:extLst>
          </p:cNvPr>
          <p:cNvSpPr>
            <a:spLocks noGrp="1"/>
          </p:cNvSpPr>
          <p:nvPr>
            <p:ph type="title"/>
          </p:nvPr>
        </p:nvSpPr>
        <p:spPr>
          <a:xfrm>
            <a:off x="913775" y="178905"/>
            <a:ext cx="10364451" cy="1386659"/>
          </a:xfrm>
        </p:spPr>
        <p:txBody>
          <a:bodyPr>
            <a:normAutofit/>
          </a:bodyPr>
          <a:lstStyle/>
          <a:p>
            <a:r>
              <a:rPr lang="en-US" sz="2800" u="sng" dirty="0">
                <a:latin typeface="Times New Roman" panose="02020603050405020304" pitchFamily="18" charset="0"/>
                <a:cs typeface="Times New Roman" panose="02020603050405020304" pitchFamily="18" charset="0"/>
              </a:rPr>
              <a:t>Installation of visual </a:t>
            </a:r>
            <a:r>
              <a:rPr lang="en-US" sz="2800" u="sng" dirty="0" err="1">
                <a:latin typeface="Times New Roman" panose="02020603050405020304" pitchFamily="18" charset="0"/>
                <a:cs typeface="Times New Roman" panose="02020603050405020304" pitchFamily="18" charset="0"/>
              </a:rPr>
              <a:t>svn</a:t>
            </a:r>
            <a:r>
              <a:rPr lang="en-US" sz="2800" u="sng" dirty="0">
                <a:latin typeface="Times New Roman" panose="02020603050405020304" pitchFamily="18" charset="0"/>
                <a:cs typeface="Times New Roman" panose="02020603050405020304" pitchFamily="18" charset="0"/>
              </a:rPr>
              <a:t> server and tortoise </a:t>
            </a:r>
            <a:r>
              <a:rPr lang="en-US" sz="2800" u="sng" dirty="0" err="1">
                <a:latin typeface="Times New Roman" panose="02020603050405020304" pitchFamily="18" charset="0"/>
                <a:cs typeface="Times New Roman" panose="02020603050405020304" pitchFamily="18" charset="0"/>
              </a:rPr>
              <a:t>svn</a:t>
            </a:r>
            <a:r>
              <a:rPr lang="en-US" sz="2800" u="sng" dirty="0">
                <a:latin typeface="Times New Roman" panose="02020603050405020304" pitchFamily="18" charset="0"/>
                <a:cs typeface="Times New Roman" panose="02020603050405020304" pitchFamily="18" charset="0"/>
              </a:rPr>
              <a:t> client</a:t>
            </a:r>
          </a:p>
        </p:txBody>
      </p:sp>
      <p:sp>
        <p:nvSpPr>
          <p:cNvPr id="3" name="Content Placeholder 2">
            <a:extLst>
              <a:ext uri="{FF2B5EF4-FFF2-40B4-BE49-F238E27FC236}">
                <a16:creationId xmlns:a16="http://schemas.microsoft.com/office/drawing/2014/main" id="{571CC444-A7D4-4FBF-A3EC-A2E116FB3F4D}"/>
              </a:ext>
            </a:extLst>
          </p:cNvPr>
          <p:cNvSpPr>
            <a:spLocks noGrp="1"/>
          </p:cNvSpPr>
          <p:nvPr>
            <p:ph sz="quarter" idx="13"/>
          </p:nvPr>
        </p:nvSpPr>
        <p:spPr>
          <a:xfrm>
            <a:off x="913774" y="1565565"/>
            <a:ext cx="10363826" cy="914399"/>
          </a:xfrm>
        </p:spPr>
        <p:txBody>
          <a:bodyPr>
            <a:normAutofit/>
          </a:bodyPr>
          <a:lstStyle/>
          <a:p>
            <a:r>
              <a:rPr lang="en-US" cap="none" dirty="0">
                <a:latin typeface="Times New Roman" panose="02020603050405020304" pitchFamily="18" charset="0"/>
                <a:cs typeface="Times New Roman" panose="02020603050405020304" pitchFamily="18" charset="0"/>
              </a:rPr>
              <a:t>I installed the visual </a:t>
            </a:r>
            <a:r>
              <a:rPr lang="en-US" cap="none" dirty="0" err="1">
                <a:latin typeface="Times New Roman" panose="02020603050405020304" pitchFamily="18" charset="0"/>
                <a:cs typeface="Times New Roman" panose="02020603050405020304" pitchFamily="18" charset="0"/>
              </a:rPr>
              <a:t>svn</a:t>
            </a:r>
            <a:r>
              <a:rPr lang="en-US" cap="none" dirty="0">
                <a:latin typeface="Times New Roman" panose="02020603050405020304" pitchFamily="18" charset="0"/>
                <a:cs typeface="Times New Roman" panose="02020603050405020304" pitchFamily="18" charset="0"/>
              </a:rPr>
              <a:t> server from the website “www.Visualsvn.Com”</a:t>
            </a:r>
          </a:p>
        </p:txBody>
      </p:sp>
      <p:pic>
        <p:nvPicPr>
          <p:cNvPr id="5" name="Picture 4">
            <a:extLst>
              <a:ext uri="{FF2B5EF4-FFF2-40B4-BE49-F238E27FC236}">
                <a16:creationId xmlns:a16="http://schemas.microsoft.com/office/drawing/2014/main" id="{7C346EF8-5A6B-4EC1-A18A-1E4BD0717AB9}"/>
              </a:ext>
            </a:extLst>
          </p:cNvPr>
          <p:cNvPicPr>
            <a:picLocks noChangeAspect="1"/>
          </p:cNvPicPr>
          <p:nvPr/>
        </p:nvPicPr>
        <p:blipFill>
          <a:blip r:embed="rId2"/>
          <a:stretch>
            <a:fillRect/>
          </a:stretch>
        </p:blipFill>
        <p:spPr>
          <a:xfrm>
            <a:off x="1690254" y="2161309"/>
            <a:ext cx="7606145" cy="4517787"/>
          </a:xfrm>
          <a:prstGeom prst="rect">
            <a:avLst/>
          </a:prstGeom>
        </p:spPr>
      </p:pic>
    </p:spTree>
    <p:extLst>
      <p:ext uri="{BB962C8B-B14F-4D97-AF65-F5344CB8AC3E}">
        <p14:creationId xmlns:p14="http://schemas.microsoft.com/office/powerpoint/2010/main" val="1200584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716422-044D-4AAB-958C-06CDC7850385}"/>
              </a:ext>
            </a:extLst>
          </p:cNvPr>
          <p:cNvSpPr>
            <a:spLocks noGrp="1"/>
          </p:cNvSpPr>
          <p:nvPr>
            <p:ph sz="quarter" idx="13"/>
          </p:nvPr>
        </p:nvSpPr>
        <p:spPr>
          <a:xfrm>
            <a:off x="913774" y="198784"/>
            <a:ext cx="10986678" cy="6659216"/>
          </a:xfrm>
        </p:spPr>
        <p:txBody>
          <a:bodyPr/>
          <a:lstStyle/>
          <a:p>
            <a:pPr marL="0" indent="0">
              <a:buNone/>
            </a:pPr>
            <a:r>
              <a:rPr lang="en-US" dirty="0"/>
              <a:t>                                  </a:t>
            </a:r>
            <a:r>
              <a:rPr lang="en-US" sz="2800" u="sng" dirty="0">
                <a:latin typeface="Times New Roman" panose="02020603050405020304" pitchFamily="18" charset="0"/>
                <a:cs typeface="Times New Roman" panose="02020603050405020304" pitchFamily="18" charset="0"/>
              </a:rPr>
              <a:t>initial Configuration   of  the server</a:t>
            </a:r>
          </a:p>
          <a:p>
            <a:endParaRPr lang="en-US" u="sng" dirty="0">
              <a:latin typeface="Times New Roman" panose="02020603050405020304" pitchFamily="18" charset="0"/>
              <a:cs typeface="Times New Roman" panose="02020603050405020304" pitchFamily="18" charset="0"/>
            </a:endParaRPr>
          </a:p>
          <a:p>
            <a:r>
              <a:rPr lang="en-US" cap="none" dirty="0">
                <a:latin typeface="Times New Roman" panose="02020603050405020304" pitchFamily="18" charset="0"/>
                <a:cs typeface="Times New Roman" panose="02020603050405020304" pitchFamily="18" charset="0"/>
              </a:rPr>
              <a:t>I initially configured the location, repositories and server port of the server</a:t>
            </a:r>
          </a:p>
        </p:txBody>
      </p:sp>
      <p:pic>
        <p:nvPicPr>
          <p:cNvPr id="5" name="Picture 4">
            <a:extLst>
              <a:ext uri="{FF2B5EF4-FFF2-40B4-BE49-F238E27FC236}">
                <a16:creationId xmlns:a16="http://schemas.microsoft.com/office/drawing/2014/main" id="{90B799DD-1756-4FA5-BE88-1170C723F49C}"/>
              </a:ext>
            </a:extLst>
          </p:cNvPr>
          <p:cNvPicPr>
            <a:picLocks noChangeAspect="1"/>
          </p:cNvPicPr>
          <p:nvPr/>
        </p:nvPicPr>
        <p:blipFill>
          <a:blip r:embed="rId2"/>
          <a:stretch>
            <a:fillRect/>
          </a:stretch>
        </p:blipFill>
        <p:spPr>
          <a:xfrm>
            <a:off x="1828800" y="1828800"/>
            <a:ext cx="8492835" cy="4932218"/>
          </a:xfrm>
          <a:prstGeom prst="rect">
            <a:avLst/>
          </a:prstGeom>
        </p:spPr>
      </p:pic>
    </p:spTree>
    <p:extLst>
      <p:ext uri="{BB962C8B-B14F-4D97-AF65-F5344CB8AC3E}">
        <p14:creationId xmlns:p14="http://schemas.microsoft.com/office/powerpoint/2010/main" val="1301037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B0EBA-2665-45E8-B06F-BBFCE99C293B}"/>
              </a:ext>
            </a:extLst>
          </p:cNvPr>
          <p:cNvSpPr>
            <a:spLocks noGrp="1"/>
          </p:cNvSpPr>
          <p:nvPr>
            <p:ph sz="quarter" idx="13"/>
          </p:nvPr>
        </p:nvSpPr>
        <p:spPr>
          <a:xfrm>
            <a:off x="185530" y="265043"/>
            <a:ext cx="11092070" cy="5526156"/>
          </a:xfrm>
        </p:spPr>
        <p:txBody>
          <a:bodyPr>
            <a:normAutofit/>
          </a:bodyPr>
          <a:lstStyle/>
          <a:p>
            <a:r>
              <a:rPr lang="en-US" cap="none" dirty="0">
                <a:latin typeface="Times New Roman" panose="02020603050405020304" pitchFamily="18" charset="0"/>
                <a:cs typeface="Times New Roman" panose="02020603050405020304" pitchFamily="18" charset="0"/>
              </a:rPr>
              <a:t>After all configurations </a:t>
            </a:r>
            <a:r>
              <a:rPr lang="en-US" cap="none" dirty="0" err="1">
                <a:latin typeface="Times New Roman" panose="02020603050405020304" pitchFamily="18" charset="0"/>
                <a:cs typeface="Times New Roman" panose="02020603050405020304" pitchFamily="18" charset="0"/>
              </a:rPr>
              <a:t>vsvn</a:t>
            </a:r>
            <a:r>
              <a:rPr lang="en-US" cap="none" dirty="0">
                <a:latin typeface="Times New Roman" panose="02020603050405020304" pitchFamily="18" charset="0"/>
                <a:cs typeface="Times New Roman" panose="02020603050405020304" pitchFamily="18" charset="0"/>
              </a:rPr>
              <a:t> gets installed and </a:t>
            </a:r>
            <a:r>
              <a:rPr lang="en-US" cap="none" dirty="0" err="1">
                <a:latin typeface="Times New Roman" panose="02020603050405020304" pitchFamily="18" charset="0"/>
                <a:cs typeface="Times New Roman" panose="02020603050405020304" pitchFamily="18" charset="0"/>
              </a:rPr>
              <a:t>visualsvn</a:t>
            </a:r>
            <a:r>
              <a:rPr lang="en-US" cap="none" dirty="0">
                <a:latin typeface="Times New Roman" panose="02020603050405020304" pitchFamily="18" charset="0"/>
                <a:cs typeface="Times New Roman" panose="02020603050405020304" pitchFamily="18" charset="0"/>
              </a:rPr>
              <a:t> server manager will launch as soon as the installation is completed</a:t>
            </a:r>
          </a:p>
        </p:txBody>
      </p:sp>
      <p:pic>
        <p:nvPicPr>
          <p:cNvPr id="5" name="Picture 4">
            <a:extLst>
              <a:ext uri="{FF2B5EF4-FFF2-40B4-BE49-F238E27FC236}">
                <a16:creationId xmlns:a16="http://schemas.microsoft.com/office/drawing/2014/main" id="{54177626-4AAB-48A0-8DDE-592F58946A2B}"/>
              </a:ext>
            </a:extLst>
          </p:cNvPr>
          <p:cNvPicPr>
            <a:picLocks noChangeAspect="1"/>
          </p:cNvPicPr>
          <p:nvPr/>
        </p:nvPicPr>
        <p:blipFill>
          <a:blip r:embed="rId2"/>
          <a:stretch>
            <a:fillRect/>
          </a:stretch>
        </p:blipFill>
        <p:spPr>
          <a:xfrm>
            <a:off x="0" y="1762538"/>
            <a:ext cx="5777948" cy="4028661"/>
          </a:xfrm>
          <a:prstGeom prst="rect">
            <a:avLst/>
          </a:prstGeom>
        </p:spPr>
      </p:pic>
      <p:cxnSp>
        <p:nvCxnSpPr>
          <p:cNvPr id="7" name="Straight Arrow Connector 6">
            <a:extLst>
              <a:ext uri="{FF2B5EF4-FFF2-40B4-BE49-F238E27FC236}">
                <a16:creationId xmlns:a16="http://schemas.microsoft.com/office/drawing/2014/main" id="{144E5AE5-EF05-4ED5-AC67-A5880EC0F914}"/>
              </a:ext>
            </a:extLst>
          </p:cNvPr>
          <p:cNvCxnSpPr/>
          <p:nvPr/>
        </p:nvCxnSpPr>
        <p:spPr>
          <a:xfrm>
            <a:off x="5777948" y="3429000"/>
            <a:ext cx="5565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310AC959-C5B2-4C51-A75F-5A6022094F35}"/>
              </a:ext>
            </a:extLst>
          </p:cNvPr>
          <p:cNvPicPr>
            <a:picLocks noChangeAspect="1"/>
          </p:cNvPicPr>
          <p:nvPr/>
        </p:nvPicPr>
        <p:blipFill>
          <a:blip r:embed="rId3"/>
          <a:stretch>
            <a:fillRect/>
          </a:stretch>
        </p:blipFill>
        <p:spPr>
          <a:xfrm>
            <a:off x="6414054" y="1762538"/>
            <a:ext cx="5592416" cy="4028658"/>
          </a:xfrm>
          <a:prstGeom prst="rect">
            <a:avLst/>
          </a:prstGeom>
        </p:spPr>
      </p:pic>
    </p:spTree>
    <p:extLst>
      <p:ext uri="{BB962C8B-B14F-4D97-AF65-F5344CB8AC3E}">
        <p14:creationId xmlns:p14="http://schemas.microsoft.com/office/powerpoint/2010/main" val="4057802062"/>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485</TotalTime>
  <Words>1395</Words>
  <Application>Microsoft Office PowerPoint</Application>
  <PresentationFormat>Widescreen</PresentationFormat>
  <Paragraphs>93</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Times New Roman</vt:lpstr>
      <vt:lpstr>Tw Cen MT</vt:lpstr>
      <vt:lpstr>Droplet</vt:lpstr>
      <vt:lpstr>ASSIGNMENT 1 </vt:lpstr>
      <vt:lpstr>objectives</vt:lpstr>
      <vt:lpstr>TASK </vt:lpstr>
      <vt:lpstr>INTRODUCTION</vt:lpstr>
      <vt:lpstr>Major things I learned about centralised version control system</vt:lpstr>
      <vt:lpstr>Basic workflow of cvs that I learned</vt:lpstr>
      <vt:lpstr>Installation of visual svn server and tortoise svn client</vt:lpstr>
      <vt:lpstr>PowerPoint Presentation</vt:lpstr>
      <vt:lpstr>PowerPoint Presentation</vt:lpstr>
      <vt:lpstr>PowerPoint Presentation</vt:lpstr>
      <vt:lpstr>Operations in cvs</vt:lpstr>
      <vt:lpstr>PowerPoint Presentation</vt:lpstr>
      <vt:lpstr>svnadmin create command: In svn the svnadmin create command creates a new, empty repository.  For example I tried to create an empty repository like “Mainproject”</vt:lpstr>
      <vt:lpstr>Then I copied the url of the repository in brower and browse it,it looks like this that time ie;blank page or empty.</vt:lpstr>
      <vt:lpstr>Then I created another repo called testproject having subfolders like trunk,branches and tags.Then I copied the url and checked ,and I can see the changes like this..</vt:lpstr>
      <vt:lpstr>PowerPoint Presentation</vt:lpstr>
      <vt:lpstr>Then i use svn commit command to reflect those changes like importing done in working copy to the svn server,After committing I again checksout the repo,then I can see all those added files.</vt:lpstr>
      <vt:lpstr> THERE ARE MANY COMMANDS IN SVN TO VARIOUS OPERATION IN CENTRALISED VERION CONTROL SYSTEM.</vt:lpstr>
      <vt:lpstr>svn log command:This is used to know all the commits made in a file or directory</vt:lpstr>
      <vt:lpstr>svn info command: This command gives information about the working copy paths or urls specified.</vt:lpstr>
      <vt:lpstr>svn update command: This command brings changes from the repository into your working copy.</vt:lpstr>
      <vt:lpstr>Creating a branch</vt:lpstr>
      <vt:lpstr>Git VS SVN</vt:lpstr>
      <vt:lpstr>Git vs svn commands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1</dc:title>
  <dc:creator>HP</dc:creator>
  <cp:lastModifiedBy>HP</cp:lastModifiedBy>
  <cp:revision>40</cp:revision>
  <dcterms:created xsi:type="dcterms:W3CDTF">2020-12-26T09:14:36Z</dcterms:created>
  <dcterms:modified xsi:type="dcterms:W3CDTF">2020-12-27T15:46:36Z</dcterms:modified>
</cp:coreProperties>
</file>